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59" r:id="rId5"/>
    <p:sldId id="260" r:id="rId6"/>
    <p:sldId id="265" r:id="rId7"/>
    <p:sldId id="267" r:id="rId8"/>
    <p:sldId id="268" r:id="rId9"/>
    <p:sldId id="266" r:id="rId10"/>
    <p:sldId id="262" r:id="rId11"/>
    <p:sldId id="269" r:id="rId12"/>
    <p:sldId id="263" r:id="rId13"/>
    <p:sldId id="264" r:id="rId1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66032" cy="469431"/>
          </a:xfrm>
          <a:prstGeom prst="rect">
            <a:avLst/>
          </a:prstGeom>
        </p:spPr>
        <p:txBody>
          <a:bodyPr vert="horz" lIns="91971" tIns="45986" rIns="91971" bIns="45986" rtlCol="0"/>
          <a:lstStyle>
            <a:lvl1pPr algn="l">
              <a:defRPr sz="1200"/>
            </a:lvl1pPr>
          </a:lstStyle>
          <a:p>
            <a:endParaRPr lang="en-US"/>
          </a:p>
        </p:txBody>
      </p:sp>
      <p:sp>
        <p:nvSpPr>
          <p:cNvPr id="3" name="Date Placeholder 2"/>
          <p:cNvSpPr>
            <a:spLocks noGrp="1"/>
          </p:cNvSpPr>
          <p:nvPr>
            <p:ph type="dt" sz="quarter" idx="1"/>
          </p:nvPr>
        </p:nvSpPr>
        <p:spPr>
          <a:xfrm>
            <a:off x="4009428" y="2"/>
            <a:ext cx="3066032" cy="469431"/>
          </a:xfrm>
          <a:prstGeom prst="rect">
            <a:avLst/>
          </a:prstGeom>
        </p:spPr>
        <p:txBody>
          <a:bodyPr vert="horz" lIns="91971" tIns="45986" rIns="91971" bIns="45986" rtlCol="0"/>
          <a:lstStyle>
            <a:lvl1pPr algn="r">
              <a:defRPr sz="1200"/>
            </a:lvl1pPr>
          </a:lstStyle>
          <a:p>
            <a:fld id="{25541287-E904-4F53-96D9-8D6C98BABB39}" type="datetimeFigureOut">
              <a:rPr lang="en-US" smtClean="0"/>
              <a:t>11/1/2018</a:t>
            </a:fld>
            <a:endParaRPr lang="en-US"/>
          </a:p>
        </p:txBody>
      </p:sp>
      <p:sp>
        <p:nvSpPr>
          <p:cNvPr id="4" name="Footer Placeholder 3"/>
          <p:cNvSpPr>
            <a:spLocks noGrp="1"/>
          </p:cNvSpPr>
          <p:nvPr>
            <p:ph type="ftr" sz="quarter" idx="2"/>
          </p:nvPr>
        </p:nvSpPr>
        <p:spPr>
          <a:xfrm>
            <a:off x="1" y="8893644"/>
            <a:ext cx="3066032" cy="469431"/>
          </a:xfrm>
          <a:prstGeom prst="rect">
            <a:avLst/>
          </a:prstGeom>
        </p:spPr>
        <p:txBody>
          <a:bodyPr vert="horz" lIns="91971" tIns="45986" rIns="91971" bIns="45986" rtlCol="0" anchor="b"/>
          <a:lstStyle>
            <a:lvl1pPr algn="l">
              <a:defRPr sz="1200"/>
            </a:lvl1pPr>
          </a:lstStyle>
          <a:p>
            <a:endParaRPr lang="en-US"/>
          </a:p>
        </p:txBody>
      </p:sp>
      <p:sp>
        <p:nvSpPr>
          <p:cNvPr id="5" name="Slide Number Placeholder 4"/>
          <p:cNvSpPr>
            <a:spLocks noGrp="1"/>
          </p:cNvSpPr>
          <p:nvPr>
            <p:ph type="sldNum" sz="quarter" idx="3"/>
          </p:nvPr>
        </p:nvSpPr>
        <p:spPr>
          <a:xfrm>
            <a:off x="4009428" y="8893644"/>
            <a:ext cx="3066032" cy="469431"/>
          </a:xfrm>
          <a:prstGeom prst="rect">
            <a:avLst/>
          </a:prstGeom>
        </p:spPr>
        <p:txBody>
          <a:bodyPr vert="horz" lIns="91971" tIns="45986" rIns="91971" bIns="45986" rtlCol="0" anchor="b"/>
          <a:lstStyle>
            <a:lvl1pPr algn="r">
              <a:defRPr sz="1200"/>
            </a:lvl1pPr>
          </a:lstStyle>
          <a:p>
            <a:fld id="{BD32FD97-AB67-4794-BFA1-189D32A0D61A}" type="slidenum">
              <a:rPr lang="en-US" smtClean="0"/>
              <a:t>‹#›</a:t>
            </a:fld>
            <a:endParaRPr lang="en-US"/>
          </a:p>
        </p:txBody>
      </p:sp>
    </p:spTree>
    <p:extLst>
      <p:ext uri="{BB962C8B-B14F-4D97-AF65-F5344CB8AC3E}">
        <p14:creationId xmlns:p14="http://schemas.microsoft.com/office/powerpoint/2010/main" val="28219949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D1085A4-7A02-4F82-B812-1FC71CA9EF7D}" type="datetimeFigureOut">
              <a:rPr lang="en-US" smtClean="0"/>
              <a:t>11/1/2018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AAC6929-26A8-415E-9A24-87EED781283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1085A4-7A02-4F82-B812-1FC71CA9EF7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6929-26A8-415E-9A24-87EED78128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1085A4-7A02-4F82-B812-1FC71CA9EF7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6929-26A8-415E-9A24-87EED78128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D1085A4-7A02-4F82-B812-1FC71CA9EF7D}"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6929-26A8-415E-9A24-87EED781283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1085A4-7A02-4F82-B812-1FC71CA9EF7D}" type="datetimeFigureOut">
              <a:rPr lang="en-US" smtClean="0"/>
              <a:t>11/1/2018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AAC6929-26A8-415E-9A24-87EED781283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D1085A4-7A02-4F82-B812-1FC71CA9EF7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6929-26A8-415E-9A24-87EED781283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D1085A4-7A02-4F82-B812-1FC71CA9EF7D}"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C6929-26A8-415E-9A24-87EED781283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1085A4-7A02-4F82-B812-1FC71CA9EF7D}"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C6929-26A8-415E-9A24-87EED78128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085A4-7A02-4F82-B812-1FC71CA9EF7D}"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C6929-26A8-415E-9A24-87EED78128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1085A4-7A02-4F82-B812-1FC71CA9EF7D}"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6929-26A8-415E-9A24-87EED781283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1085A4-7A02-4F82-B812-1FC71CA9EF7D}" type="datetimeFigureOut">
              <a:rPr lang="en-US" smtClean="0"/>
              <a:t>11/1/2018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AAC6929-26A8-415E-9A24-87EED781283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D1085A4-7A02-4F82-B812-1FC71CA9EF7D}" type="datetimeFigureOut">
              <a:rPr lang="en-US" smtClean="0"/>
              <a:t>11/1/2018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AAC6929-26A8-415E-9A24-87EED78128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“Know Before You Go”</a:t>
            </a:r>
            <a:endParaRPr lang="en-US" dirty="0"/>
          </a:p>
          <a:p>
            <a:r>
              <a:rPr lang="en-US" dirty="0" smtClean="0"/>
              <a:t>Presentation by</a:t>
            </a:r>
          </a:p>
          <a:p>
            <a:r>
              <a:rPr lang="en-US" dirty="0" smtClean="0"/>
              <a:t> Department of Public Safety</a:t>
            </a:r>
            <a:endParaRPr lang="en-US" dirty="0"/>
          </a:p>
        </p:txBody>
      </p:sp>
      <p:sp>
        <p:nvSpPr>
          <p:cNvPr id="2" name="Title 1"/>
          <p:cNvSpPr>
            <a:spLocks noGrp="1"/>
          </p:cNvSpPr>
          <p:nvPr>
            <p:ph type="ctrTitle"/>
          </p:nvPr>
        </p:nvSpPr>
        <p:spPr/>
        <p:txBody>
          <a:bodyPr/>
          <a:lstStyle/>
          <a:p>
            <a:r>
              <a:rPr lang="en-US" dirty="0" smtClean="0"/>
              <a:t>Education Abroad </a:t>
            </a:r>
            <a:r>
              <a:rPr lang="en-US" dirty="0" smtClean="0"/>
              <a:t>2018</a:t>
            </a:r>
            <a:endParaRPr lang="en-US" dirty="0"/>
          </a:p>
        </p:txBody>
      </p:sp>
    </p:spTree>
    <p:extLst>
      <p:ext uri="{BB962C8B-B14F-4D97-AF65-F5344CB8AC3E}">
        <p14:creationId xmlns:p14="http://schemas.microsoft.com/office/powerpoint/2010/main" val="2875569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lvl="0"/>
            <a:r>
              <a:rPr lang="en-US" sz="2400" dirty="0"/>
              <a:t>Make a note of emergency telephone numbers you may need: police, fire, your hotel, and the nearest U.S. embassy or consulate</a:t>
            </a:r>
            <a:r>
              <a:rPr lang="en-US" sz="2400" dirty="0" smtClean="0"/>
              <a:t>.</a:t>
            </a:r>
          </a:p>
          <a:p>
            <a:pPr marL="0" lvl="0" indent="0">
              <a:buNone/>
            </a:pPr>
            <a:endParaRPr lang="en-US" sz="2000" dirty="0"/>
          </a:p>
          <a:p>
            <a:pPr lvl="0"/>
            <a:r>
              <a:rPr lang="en-US" sz="2400" dirty="0"/>
              <a:t>If you are confronted, don't fight back -- give up your valuables</a:t>
            </a:r>
            <a:r>
              <a:rPr lang="en-US" sz="2400" dirty="0" smtClean="0"/>
              <a:t>.</a:t>
            </a:r>
          </a:p>
          <a:p>
            <a:pPr marL="0" lvl="0" indent="0">
              <a:buNone/>
            </a:pPr>
            <a:endParaRPr lang="en-US" sz="2400" dirty="0" smtClean="0"/>
          </a:p>
          <a:p>
            <a:pPr lvl="0"/>
            <a:r>
              <a:rPr lang="en-US" sz="2400" dirty="0" smtClean="0"/>
              <a:t>If you are arrested for any reason, ask to notify the nearest U.S. Embassy or Consulate.</a:t>
            </a:r>
            <a:endParaRPr lang="en-US" sz="2000" dirty="0" smtClean="0"/>
          </a:p>
          <a:p>
            <a:pPr marL="0" lvl="0" indent="0">
              <a:buNone/>
            </a:pPr>
            <a:endParaRPr lang="en-US" sz="2400" dirty="0" smtClean="0"/>
          </a:p>
          <a:p>
            <a:pPr lvl="0"/>
            <a:r>
              <a:rPr lang="en-US" sz="2400" dirty="0"/>
              <a:t>A</a:t>
            </a:r>
            <a:r>
              <a:rPr lang="en-US" dirty="0" smtClean="0"/>
              <a:t> consular officer cannot provide bail or offer free legal aid but they can assist you.</a:t>
            </a:r>
            <a:endParaRPr lang="en-US" sz="2000" dirty="0" smtClean="0"/>
          </a:p>
          <a:p>
            <a:pPr marL="0" lvl="0" indent="0">
              <a:buNone/>
            </a:pPr>
            <a:endParaRPr lang="en-US" sz="2000" dirty="0" smtClean="0"/>
          </a:p>
          <a:p>
            <a:pPr lvl="1"/>
            <a:r>
              <a:rPr lang="en-US" dirty="0" smtClean="0"/>
              <a:t>Follow the rules of the Education Abroad program</a:t>
            </a:r>
            <a:endParaRPr lang="en-US" dirty="0"/>
          </a:p>
        </p:txBody>
      </p:sp>
    </p:spTree>
    <p:extLst>
      <p:ext uri="{BB962C8B-B14F-4D97-AF65-F5344CB8AC3E}">
        <p14:creationId xmlns:p14="http://schemas.microsoft.com/office/powerpoint/2010/main" val="59754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lvl="0" indent="0">
              <a:buNone/>
            </a:pPr>
            <a:endParaRPr lang="en-US" dirty="0" smtClean="0"/>
          </a:p>
          <a:p>
            <a:pPr lvl="1"/>
            <a:r>
              <a:rPr lang="en-US" dirty="0" smtClean="0"/>
              <a:t>Read up on your destination at </a:t>
            </a:r>
            <a:r>
              <a:rPr lang="en-US" b="1" dirty="0" smtClean="0"/>
              <a:t>travel.state.gov.</a:t>
            </a:r>
            <a:r>
              <a:rPr lang="en-US" dirty="0" smtClean="0"/>
              <a:t>  </a:t>
            </a:r>
          </a:p>
          <a:p>
            <a:pPr lvl="1"/>
            <a:endParaRPr lang="en-US" dirty="0" smtClean="0"/>
          </a:p>
          <a:p>
            <a:pPr lvl="1"/>
            <a:r>
              <a:rPr lang="en-US" dirty="0" smtClean="0"/>
              <a:t>Learn about visa requirements, local laws, customs and medical care in the country your are visiting.</a:t>
            </a:r>
          </a:p>
          <a:p>
            <a:pPr lvl="1"/>
            <a:endParaRPr lang="en-US" dirty="0"/>
          </a:p>
          <a:p>
            <a:pPr lvl="1"/>
            <a:r>
              <a:rPr lang="en-US" dirty="0" smtClean="0"/>
              <a:t>Check the website of the U.S. embassy or consulate where you will be traveling for the latest security messages.</a:t>
            </a:r>
          </a:p>
          <a:p>
            <a:pPr lvl="1"/>
            <a:endParaRPr lang="en-US" dirty="0"/>
          </a:p>
          <a:p>
            <a:pPr lvl="1"/>
            <a:r>
              <a:rPr lang="en-US" dirty="0" smtClean="0"/>
              <a:t>Prepare to handle money overseas.  Before you go, notify your bank and credit card company of your travel, and check exchange rates.</a:t>
            </a:r>
          </a:p>
          <a:p>
            <a:pPr marL="320040" lvl="1" indent="0">
              <a:buNone/>
            </a:pPr>
            <a:endParaRPr lang="en-US" dirty="0"/>
          </a:p>
        </p:txBody>
      </p:sp>
    </p:spTree>
    <p:extLst>
      <p:ext uri="{BB962C8B-B14F-4D97-AF65-F5344CB8AC3E}">
        <p14:creationId xmlns:p14="http://schemas.microsoft.com/office/powerpoint/2010/main" val="86178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p:txBody>
          <a:bodyPr/>
          <a:lstStyle/>
          <a:p>
            <a:r>
              <a:rPr lang="en-US" dirty="0"/>
              <a:t>Know the local equivalent of 911 for your program site.</a:t>
            </a:r>
          </a:p>
          <a:p>
            <a:r>
              <a:rPr lang="en-US" dirty="0" smtClean="0"/>
              <a:t>Contact </a:t>
            </a:r>
            <a:r>
              <a:rPr lang="en-US" dirty="0"/>
              <a:t>the CUAbroad 24 hours a day, 7 days a week, call: CUA Public Safety at </a:t>
            </a:r>
            <a:r>
              <a:rPr lang="en-US" b="1" dirty="0"/>
              <a:t>(001) 202-319-5111</a:t>
            </a:r>
          </a:p>
          <a:p>
            <a:r>
              <a:rPr lang="en-US" dirty="0"/>
              <a:t>You may also contact CUAbroad during regular office hours at </a:t>
            </a:r>
            <a:r>
              <a:rPr lang="en-US" b="1" dirty="0"/>
              <a:t>(001) 202-319-6010</a:t>
            </a:r>
            <a:r>
              <a:rPr lang="en-US" dirty="0" smtClean="0"/>
              <a:t>.</a:t>
            </a:r>
          </a:p>
          <a:p>
            <a:pPr marL="0" indent="0">
              <a:buNone/>
            </a:pPr>
            <a:r>
              <a:rPr lang="en-US" dirty="0"/>
              <a:t>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276600"/>
            <a:ext cx="4362450" cy="3800475"/>
          </a:xfrm>
          <a:prstGeom prst="rect">
            <a:avLst/>
          </a:prstGeom>
        </p:spPr>
      </p:pic>
    </p:spTree>
    <p:extLst>
      <p:ext uri="{BB962C8B-B14F-4D97-AF65-F5344CB8AC3E}">
        <p14:creationId xmlns:p14="http://schemas.microsoft.com/office/powerpoint/2010/main" val="4192422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p:txBody>
          <a:bodyPr/>
          <a:lstStyle/>
          <a:p>
            <a:pPr marL="0" indent="0" algn="ctr">
              <a:buNone/>
            </a:pPr>
            <a:r>
              <a:rPr lang="en-US" b="1" dirty="0" smtClean="0"/>
              <a:t>USE </a:t>
            </a:r>
            <a:r>
              <a:rPr lang="en-US" b="1" dirty="0"/>
              <a:t>COMMON </a:t>
            </a:r>
            <a:r>
              <a:rPr lang="en-US" b="1" dirty="0" smtClean="0"/>
              <a:t>SENSE</a:t>
            </a:r>
          </a:p>
          <a:p>
            <a:pPr marL="0" indent="0" algn="ctr">
              <a:buNone/>
            </a:pPr>
            <a:r>
              <a:rPr lang="en-US" b="1" dirty="0" smtClean="0"/>
              <a:t>BE </a:t>
            </a:r>
            <a:r>
              <a:rPr lang="en-US" b="1" dirty="0"/>
              <a:t>SAFE </a:t>
            </a:r>
            <a:endParaRPr lang="en-US" b="1" dirty="0" smtClean="0"/>
          </a:p>
          <a:p>
            <a:pPr marL="0" indent="0" algn="ctr">
              <a:buNone/>
            </a:pPr>
            <a:r>
              <a:rPr lang="en-US" b="1" dirty="0" smtClean="0"/>
              <a:t> HAVE </a:t>
            </a:r>
            <a:r>
              <a:rPr lang="en-US" b="1" dirty="0"/>
              <a:t>A GREAT EXPERIENCE!!</a:t>
            </a:r>
            <a:endParaRPr lang="en-US" dirty="0"/>
          </a:p>
          <a:p>
            <a:pPr marL="0" indent="0" algn="ctr">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971800"/>
            <a:ext cx="4953000" cy="3200400"/>
          </a:xfrm>
          <a:prstGeom prst="rect">
            <a:avLst/>
          </a:prstGeom>
        </p:spPr>
      </p:pic>
    </p:spTree>
    <p:extLst>
      <p:ext uri="{BB962C8B-B14F-4D97-AF65-F5344CB8AC3E}">
        <p14:creationId xmlns:p14="http://schemas.microsoft.com/office/powerpoint/2010/main" val="276645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Abroad </a:t>
            </a:r>
            <a:r>
              <a:rPr lang="en-US" dirty="0" smtClean="0"/>
              <a:t>2018</a:t>
            </a:r>
            <a:endParaRPr lang="en-US" dirty="0"/>
          </a:p>
        </p:txBody>
      </p:sp>
      <p:sp>
        <p:nvSpPr>
          <p:cNvPr id="3" name="Content Placeholder 2"/>
          <p:cNvSpPr>
            <a:spLocks noGrp="1"/>
          </p:cNvSpPr>
          <p:nvPr>
            <p:ph sz="quarter" idx="1"/>
          </p:nvPr>
        </p:nvSpPr>
        <p:spPr/>
        <p:txBody>
          <a:bodyPr/>
          <a:lstStyle/>
          <a:p>
            <a:r>
              <a:rPr lang="en-US" dirty="0"/>
              <a:t>Safety tips while traveling overseas are no different from those given to a local </a:t>
            </a:r>
            <a:r>
              <a:rPr lang="en-US" dirty="0" smtClean="0"/>
              <a:t>student.</a:t>
            </a:r>
          </a:p>
          <a:p>
            <a:pPr marL="0" indent="0">
              <a:buNone/>
            </a:pPr>
            <a:endParaRPr lang="en-US" dirty="0"/>
          </a:p>
          <a:p>
            <a:r>
              <a:rPr lang="en-US" dirty="0"/>
              <a:t>Use the same common sense traveling overseas that you would at home. </a:t>
            </a:r>
            <a:endParaRPr lang="en-US" dirty="0" smtClean="0"/>
          </a:p>
          <a:p>
            <a:pPr marL="0" indent="0">
              <a:buNone/>
            </a:pPr>
            <a:endParaRPr lang="en-US" dirty="0" smtClean="0"/>
          </a:p>
          <a:p>
            <a:r>
              <a:rPr lang="en-US" dirty="0" smtClean="0"/>
              <a:t>Be </a:t>
            </a:r>
            <a:r>
              <a:rPr lang="en-US" dirty="0"/>
              <a:t>especially cautious in (or avoid) areas where you may be more easily victimized. These include crowded subways, train stations, elevators, tourist sites, market places, festivals and crime-ridden neighborhoods. </a:t>
            </a:r>
          </a:p>
          <a:p>
            <a:pPr marL="0" indent="0">
              <a:buNone/>
            </a:pPr>
            <a:endParaRPr lang="en-US" dirty="0"/>
          </a:p>
        </p:txBody>
      </p:sp>
    </p:spTree>
    <p:extLst>
      <p:ext uri="{BB962C8B-B14F-4D97-AF65-F5344CB8AC3E}">
        <p14:creationId xmlns:p14="http://schemas.microsoft.com/office/powerpoint/2010/main" val="43711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p:txBody>
          <a:bodyPr/>
          <a:lstStyle/>
          <a:p>
            <a:r>
              <a:rPr lang="en-US" dirty="0"/>
              <a:t>§ Do not walk alone at night. </a:t>
            </a:r>
          </a:p>
          <a:p>
            <a:pPr lvl="0"/>
            <a:r>
              <a:rPr lang="en-US" dirty="0"/>
              <a:t>Don't use short cuts, narrow alleys or poorly lit streets.</a:t>
            </a:r>
          </a:p>
          <a:p>
            <a:pPr lvl="0"/>
            <a:r>
              <a:rPr lang="en-US" dirty="0"/>
              <a:t>Try not to travel alone at night.</a:t>
            </a:r>
          </a:p>
          <a:p>
            <a:r>
              <a:rPr lang="en-US" dirty="0"/>
              <a:t>§ Be aware of your surroundings. </a:t>
            </a:r>
          </a:p>
          <a:p>
            <a:r>
              <a:rPr lang="en-US" dirty="0"/>
              <a:t>§ Keep your wallet or money in your front pocket. Separate your cash from your credit cards. </a:t>
            </a:r>
            <a:endParaRPr lang="en-US" dirty="0" smtClean="0"/>
          </a:p>
          <a:p>
            <a:r>
              <a:rPr lang="en-US" dirty="0" smtClean="0"/>
              <a:t>Ladies, be mindful how you carry your handbag/purses</a:t>
            </a:r>
          </a:p>
          <a:p>
            <a:r>
              <a:rPr lang="en-US" dirty="0"/>
              <a:t>Only take taxis clearly identified with official markings. Beware of unmarked cabs.</a:t>
            </a:r>
          </a:p>
        </p:txBody>
      </p:sp>
    </p:spTree>
    <p:extLst>
      <p:ext uri="{BB962C8B-B14F-4D97-AF65-F5344CB8AC3E}">
        <p14:creationId xmlns:p14="http://schemas.microsoft.com/office/powerpoint/2010/main" val="95446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p:txBody>
          <a:bodyPr>
            <a:normAutofit lnSpcReduction="10000"/>
          </a:bodyPr>
          <a:lstStyle/>
          <a:p>
            <a:r>
              <a:rPr lang="en-US" dirty="0"/>
              <a:t>§ Do not drink alcohol to the point that you are not in control. </a:t>
            </a:r>
            <a:endParaRPr lang="en-US" dirty="0" smtClean="0"/>
          </a:p>
          <a:p>
            <a:pPr lvl="1"/>
            <a:r>
              <a:rPr lang="en-US" dirty="0" smtClean="0"/>
              <a:t>Do not leave drinks unattended – drugs may cause sleepiness or amnesia</a:t>
            </a:r>
            <a:endParaRPr lang="en-US" dirty="0"/>
          </a:p>
          <a:p>
            <a:pPr lvl="0"/>
            <a:r>
              <a:rPr lang="en-US" dirty="0"/>
              <a:t>Avoid public demonstrations and other civil disturbances</a:t>
            </a:r>
            <a:r>
              <a:rPr lang="en-US" dirty="0" smtClean="0"/>
              <a:t>.</a:t>
            </a:r>
          </a:p>
          <a:p>
            <a:pPr lvl="1"/>
            <a:r>
              <a:rPr lang="en-US" dirty="0" smtClean="0"/>
              <a:t>In the confusion, you could be arrested or detained even though you are a bystander</a:t>
            </a:r>
            <a:endParaRPr lang="en-US" dirty="0"/>
          </a:p>
          <a:p>
            <a:pPr lvl="0"/>
            <a:r>
              <a:rPr lang="en-US" dirty="0"/>
              <a:t>Do not discuss travel plans or other personal matters with strangers</a:t>
            </a:r>
            <a:r>
              <a:rPr lang="en-US" dirty="0" smtClean="0"/>
              <a:t>.</a:t>
            </a:r>
          </a:p>
          <a:p>
            <a:pPr lvl="1"/>
            <a:r>
              <a:rPr lang="en-US" dirty="0" smtClean="0"/>
              <a:t>Financial problems, emotional relationships or other difficulties</a:t>
            </a:r>
          </a:p>
          <a:p>
            <a:pPr lvl="1"/>
            <a:r>
              <a:rPr lang="en-US" dirty="0" smtClean="0"/>
              <a:t>May make you a target for exploitation</a:t>
            </a:r>
            <a:endParaRPr lang="en-US" dirty="0"/>
          </a:p>
          <a:p>
            <a:endParaRPr lang="en-US" dirty="0"/>
          </a:p>
        </p:txBody>
      </p:sp>
    </p:spTree>
    <p:extLst>
      <p:ext uri="{BB962C8B-B14F-4D97-AF65-F5344CB8AC3E}">
        <p14:creationId xmlns:p14="http://schemas.microsoft.com/office/powerpoint/2010/main" val="3717166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p:txBody>
          <a:bodyPr/>
          <a:lstStyle/>
          <a:p>
            <a:pPr lvl="0"/>
            <a:r>
              <a:rPr lang="en-US" sz="2800" dirty="0"/>
              <a:t>Beware of pickpockets. They often have an accomplice who will: </a:t>
            </a:r>
            <a:endParaRPr lang="en-US" sz="2400" dirty="0"/>
          </a:p>
          <a:p>
            <a:pPr lvl="1"/>
            <a:r>
              <a:rPr lang="en-US" dirty="0"/>
              <a:t>jostle you,</a:t>
            </a:r>
            <a:endParaRPr lang="en-US" sz="2000" dirty="0"/>
          </a:p>
          <a:p>
            <a:pPr lvl="1"/>
            <a:r>
              <a:rPr lang="en-US" dirty="0"/>
              <a:t>ask you for directions or the time,</a:t>
            </a:r>
            <a:endParaRPr lang="en-US" sz="2000" dirty="0"/>
          </a:p>
          <a:p>
            <a:pPr lvl="1"/>
            <a:r>
              <a:rPr lang="en-US" dirty="0"/>
              <a:t>point to something spilled on your clothing,</a:t>
            </a:r>
            <a:endParaRPr lang="en-US" sz="2000" dirty="0"/>
          </a:p>
          <a:p>
            <a:pPr lvl="1"/>
            <a:r>
              <a:rPr lang="en-US" dirty="0"/>
              <a:t>or distract you by creating a disturbance</a:t>
            </a:r>
            <a:r>
              <a:rPr lang="en-US" dirty="0" smtClean="0"/>
              <a:t>.</a:t>
            </a:r>
          </a:p>
          <a:p>
            <a:pPr marL="320040" lvl="1" indent="0">
              <a:buNone/>
            </a:pPr>
            <a:endParaRPr lang="en-US" dirty="0" smtClean="0"/>
          </a:p>
          <a:p>
            <a:pPr lvl="0"/>
            <a:r>
              <a:rPr lang="en-US" dirty="0"/>
              <a:t>Avoid scam artists by being wary of strangers who approach you and offer to be your guide or sell you something at bargain prices. </a:t>
            </a:r>
          </a:p>
          <a:p>
            <a:endParaRPr lang="en-US" dirty="0" smtClean="0"/>
          </a:p>
          <a:p>
            <a:endParaRPr lang="en-US" dirty="0"/>
          </a:p>
        </p:txBody>
      </p:sp>
    </p:spTree>
    <p:extLst>
      <p:ext uri="{BB962C8B-B14F-4D97-AF65-F5344CB8AC3E}">
        <p14:creationId xmlns:p14="http://schemas.microsoft.com/office/powerpoint/2010/main" val="220873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a:xfrm>
            <a:off x="859325" y="1606990"/>
            <a:ext cx="7772400" cy="4572000"/>
          </a:xfrm>
        </p:spPr>
        <p:txBody>
          <a:bodyPr/>
          <a:lstStyle/>
          <a:p>
            <a:r>
              <a:rPr lang="en-US" b="1" dirty="0" smtClean="0"/>
              <a:t>Protect your passport</a:t>
            </a:r>
          </a:p>
          <a:p>
            <a:pPr lvl="1"/>
            <a:r>
              <a:rPr lang="en-US" dirty="0" smtClean="0"/>
              <a:t>Theft of American passports are on the rise (FBI)</a:t>
            </a:r>
          </a:p>
          <a:p>
            <a:pPr lvl="1"/>
            <a:r>
              <a:rPr lang="en-US" dirty="0" smtClean="0"/>
              <a:t>If you carry it with you put in a secure place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123" y="3124200"/>
            <a:ext cx="7010400" cy="3429000"/>
          </a:xfrm>
          <a:prstGeom prst="rect">
            <a:avLst/>
          </a:prstGeom>
        </p:spPr>
      </p:pic>
    </p:spTree>
    <p:extLst>
      <p:ext uri="{BB962C8B-B14F-4D97-AF65-F5344CB8AC3E}">
        <p14:creationId xmlns:p14="http://schemas.microsoft.com/office/powerpoint/2010/main" val="215892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a:xfrm>
            <a:off x="914400" y="1981200"/>
            <a:ext cx="7772400" cy="4038600"/>
          </a:xfrm>
        </p:spPr>
        <p:txBody>
          <a:bodyPr/>
          <a:lstStyle/>
          <a:p>
            <a:pPr lvl="0"/>
            <a:r>
              <a:rPr lang="en-US" dirty="0" smtClean="0"/>
              <a:t>Make two (2) photocopies of all your travel documents in case of an emergency.   </a:t>
            </a:r>
            <a:endParaRPr lang="en-US" dirty="0"/>
          </a:p>
          <a:p>
            <a:pPr marL="0" lvl="0" indent="0">
              <a:buNone/>
            </a:pPr>
            <a:endParaRPr lang="en-US" dirty="0"/>
          </a:p>
          <a:p>
            <a:pPr lvl="0"/>
            <a:r>
              <a:rPr lang="en-US" dirty="0" smtClean="0"/>
              <a:t>Leave one copy with a trusted friend or relative at home.</a:t>
            </a:r>
          </a:p>
          <a:p>
            <a:pPr marL="0" lvl="0" indent="0">
              <a:buNone/>
            </a:pPr>
            <a:endParaRPr lang="en-US" dirty="0"/>
          </a:p>
          <a:p>
            <a:pPr lvl="0"/>
            <a:r>
              <a:rPr lang="en-US" dirty="0" smtClean="0"/>
              <a:t>Carry the other copy separately from your documents in case of loss or theft. </a:t>
            </a:r>
            <a:endParaRPr lang="en-US" dirty="0"/>
          </a:p>
          <a:p>
            <a:endParaRPr lang="en-US" dirty="0"/>
          </a:p>
        </p:txBody>
      </p:sp>
    </p:spTree>
    <p:extLst>
      <p:ext uri="{BB962C8B-B14F-4D97-AF65-F5344CB8AC3E}">
        <p14:creationId xmlns:p14="http://schemas.microsoft.com/office/powerpoint/2010/main" val="396512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Abroad </a:t>
            </a:r>
            <a:r>
              <a:rPr lang="en-US" dirty="0" smtClean="0"/>
              <a:t>2018</a:t>
            </a:r>
            <a:endParaRPr lang="en-US" dirty="0"/>
          </a:p>
        </p:txBody>
      </p:sp>
      <p:sp>
        <p:nvSpPr>
          <p:cNvPr id="3" name="Content Placeholder 2"/>
          <p:cNvSpPr>
            <a:spLocks noGrp="1"/>
          </p:cNvSpPr>
          <p:nvPr>
            <p:ph sz="quarter" idx="1"/>
          </p:nvPr>
        </p:nvSpPr>
        <p:spPr>
          <a:xfrm>
            <a:off x="914400" y="1828800"/>
            <a:ext cx="7772400" cy="4191000"/>
          </a:xfrm>
        </p:spPr>
        <p:txBody>
          <a:bodyPr/>
          <a:lstStyle/>
          <a:p>
            <a:pPr lvl="0"/>
            <a:r>
              <a:rPr lang="en-US" dirty="0"/>
              <a:t>Try to seem purposeful when you move about. Even if you are lost, act as if you know where you are going. Try to ask for directions only from individuals in authority. </a:t>
            </a:r>
            <a:endParaRPr lang="en-US" dirty="0" smtClean="0"/>
          </a:p>
          <a:p>
            <a:pPr marL="0" lvl="0" indent="0">
              <a:buNone/>
            </a:pPr>
            <a:endParaRPr lang="en-US" dirty="0"/>
          </a:p>
          <a:p>
            <a:pPr lvl="0"/>
            <a:r>
              <a:rPr lang="en-US" dirty="0"/>
              <a:t>Know how to use a pay telephone and have the proper change or token on hand</a:t>
            </a:r>
            <a:r>
              <a:rPr lang="en-US" dirty="0" smtClean="0"/>
              <a:t>.</a:t>
            </a:r>
          </a:p>
          <a:p>
            <a:pPr marL="0" lvl="0" indent="0">
              <a:buNone/>
            </a:pPr>
            <a:endParaRPr lang="en-US" dirty="0"/>
          </a:p>
          <a:p>
            <a:pPr lvl="0"/>
            <a:r>
              <a:rPr lang="en-US" dirty="0"/>
              <a:t>Learn a few phrases in the local </a:t>
            </a:r>
            <a:r>
              <a:rPr lang="en-US" dirty="0" smtClean="0"/>
              <a:t>language. </a:t>
            </a:r>
            <a:endParaRPr lang="en-US" dirty="0"/>
          </a:p>
          <a:p>
            <a:endParaRPr lang="en-US" dirty="0"/>
          </a:p>
        </p:txBody>
      </p:sp>
    </p:spTree>
    <p:extLst>
      <p:ext uri="{BB962C8B-B14F-4D97-AF65-F5344CB8AC3E}">
        <p14:creationId xmlns:p14="http://schemas.microsoft.com/office/powerpoint/2010/main" val="132331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Abroad </a:t>
            </a:r>
            <a:r>
              <a:rPr lang="en-US" dirty="0" smtClean="0"/>
              <a:t>2018</a:t>
            </a:r>
            <a:endParaRPr lang="en-US" dirty="0"/>
          </a:p>
        </p:txBody>
      </p:sp>
      <p:sp>
        <p:nvSpPr>
          <p:cNvPr id="3" name="Content Placeholder 2"/>
          <p:cNvSpPr>
            <a:spLocks noGrp="1"/>
          </p:cNvSpPr>
          <p:nvPr>
            <p:ph sz="quarter" idx="1"/>
          </p:nvPr>
        </p:nvSpPr>
        <p:spPr>
          <a:xfrm>
            <a:off x="914400" y="1600200"/>
            <a:ext cx="7772400" cy="4419600"/>
          </a:xfrm>
        </p:spPr>
        <p:txBody>
          <a:bodyPr>
            <a:normAutofit/>
          </a:bodyPr>
          <a:lstStyle/>
          <a:p>
            <a:r>
              <a:rPr lang="en-US" b="1" dirty="0" smtClean="0"/>
              <a:t>Evade criminals and terrorist by being aware of your surroundings</a:t>
            </a:r>
          </a:p>
          <a:p>
            <a:pPr marL="0" indent="0">
              <a:buNone/>
            </a:pPr>
            <a:endParaRPr lang="en-US" dirty="0"/>
          </a:p>
          <a:p>
            <a:pPr lvl="1"/>
            <a:r>
              <a:rPr lang="en-US" dirty="0"/>
              <a:t>Terrorist acts occur unpredictably, making it impossible to protect yourself absolutely. </a:t>
            </a:r>
            <a:endParaRPr lang="en-US" dirty="0" smtClean="0"/>
          </a:p>
          <a:p>
            <a:pPr marL="320040" lvl="1" indent="0">
              <a:buNone/>
            </a:pPr>
            <a:endParaRPr lang="en-US" dirty="0" smtClean="0"/>
          </a:p>
          <a:p>
            <a:pPr lvl="1"/>
            <a:r>
              <a:rPr lang="en-US" dirty="0" smtClean="0"/>
              <a:t>Most terrorist attacks are the result of careful planning.</a:t>
            </a:r>
          </a:p>
          <a:p>
            <a:pPr lvl="1"/>
            <a:endParaRPr lang="en-US" dirty="0"/>
          </a:p>
        </p:txBody>
      </p:sp>
    </p:spTree>
    <p:extLst>
      <p:ext uri="{BB962C8B-B14F-4D97-AF65-F5344CB8AC3E}">
        <p14:creationId xmlns:p14="http://schemas.microsoft.com/office/powerpoint/2010/main" val="3245338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75</TotalTime>
  <Words>721</Words>
  <Application>Microsoft Office PowerPoint</Application>
  <PresentationFormat>On-screen Show (4:3)</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Franklin Gothic Book</vt:lpstr>
      <vt:lpstr>Perpetua</vt:lpstr>
      <vt:lpstr>Wingdings 2</vt:lpstr>
      <vt:lpstr>Equity</vt:lpstr>
      <vt:lpstr>Education Abroad 2018</vt:lpstr>
      <vt:lpstr>Education Abroad 2018</vt:lpstr>
      <vt:lpstr>Education Abroad 2018</vt:lpstr>
      <vt:lpstr>Education Abroad 2018</vt:lpstr>
      <vt:lpstr>Education Abroad 2018</vt:lpstr>
      <vt:lpstr>Education Abroad 2018</vt:lpstr>
      <vt:lpstr>Education Abroad 2018</vt:lpstr>
      <vt:lpstr>Education Abroad 2018</vt:lpstr>
      <vt:lpstr>Education Abroad 2018</vt:lpstr>
      <vt:lpstr>Education Abroad 2018</vt:lpstr>
      <vt:lpstr>Education Abroad 2018</vt:lpstr>
      <vt:lpstr>Education Abroad 2018</vt:lpstr>
      <vt:lpstr>Education Abroad 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Abroad 2012</dc:title>
  <dc:creator>Pendergast, Cheryl P</dc:creator>
  <cp:lastModifiedBy>Dowden, Robert J.</cp:lastModifiedBy>
  <cp:revision>24</cp:revision>
  <cp:lastPrinted>2017-04-12T13:51:08Z</cp:lastPrinted>
  <dcterms:created xsi:type="dcterms:W3CDTF">2012-04-12T20:42:30Z</dcterms:created>
  <dcterms:modified xsi:type="dcterms:W3CDTF">2018-11-01T16:06:09Z</dcterms:modified>
</cp:coreProperties>
</file>