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8288000" cy="10287000"/>
  <p:notesSz cx="6858000" cy="9144000"/>
  <p:embeddedFontLst>
    <p:embeddedFont>
      <p:font typeface="Abril Fatface" panose="020B0604020202020204" charset="0"/>
      <p:regular r:id="rId10"/>
    </p:embeddedFont>
    <p:embeddedFont>
      <p:font typeface="Calibri" panose="020F0502020204030204" pitchFamily="34" charset="0"/>
      <p:regular r:id="rId11"/>
      <p:bold r:id="rId12"/>
      <p:italic r:id="rId13"/>
      <p:boldItalic r:id="rId14"/>
    </p:embeddedFont>
    <p:embeddedFont>
      <p:font typeface="Glacial Indifference" panose="020B0604020202020204" charset="0"/>
      <p:regular r:id="rId15"/>
    </p:embeddedFont>
    <p:embeddedFont>
      <p:font typeface="Glacial Indifference Bold" panose="020B0604020202020204" charset="0"/>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6" d="100"/>
          <a:sy n="46" d="100"/>
        </p:scale>
        <p:origin x="9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4.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2.sv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3777543" y="4169858"/>
            <a:ext cx="12639279" cy="9102218"/>
          </a:xfrm>
          <a:custGeom>
            <a:avLst/>
            <a:gdLst/>
            <a:ahLst/>
            <a:cxnLst/>
            <a:rect l="l" t="t" r="r" b="b"/>
            <a:pathLst>
              <a:path w="12639279" h="9102218">
                <a:moveTo>
                  <a:pt x="0" y="0"/>
                </a:moveTo>
                <a:lnTo>
                  <a:pt x="12639280" y="0"/>
                </a:lnTo>
                <a:lnTo>
                  <a:pt x="12639280" y="9102218"/>
                </a:lnTo>
                <a:lnTo>
                  <a:pt x="0" y="9102218"/>
                </a:lnTo>
                <a:lnTo>
                  <a:pt x="0" y="0"/>
                </a:lnTo>
                <a:close/>
              </a:path>
            </a:pathLst>
          </a:custGeom>
          <a:blipFill>
            <a:blip r:embed="rId2">
              <a:extLst>
                <a:ext uri="{96DAC541-7B7A-43D3-8B79-37D633B846F1}">
                  <asvg:svgBlip xmlns:asvg="http://schemas.microsoft.com/office/drawing/2016/SVG/main" r:embed="rId3"/>
                </a:ext>
              </a:extLst>
            </a:blip>
            <a:stretch>
              <a:fillRect t="-23963"/>
            </a:stretch>
          </a:blipFill>
        </p:spPr>
      </p:sp>
      <p:sp>
        <p:nvSpPr>
          <p:cNvPr id="3" name="Freeform 3"/>
          <p:cNvSpPr/>
          <p:nvPr/>
        </p:nvSpPr>
        <p:spPr>
          <a:xfrm rot="-341241">
            <a:off x="-5393544" y="3137648"/>
            <a:ext cx="12593372" cy="9679254"/>
          </a:xfrm>
          <a:custGeom>
            <a:avLst/>
            <a:gdLst/>
            <a:ahLst/>
            <a:cxnLst/>
            <a:rect l="l" t="t" r="r" b="b"/>
            <a:pathLst>
              <a:path w="12593372" h="9679254">
                <a:moveTo>
                  <a:pt x="0" y="0"/>
                </a:moveTo>
                <a:lnTo>
                  <a:pt x="12593372" y="0"/>
                </a:lnTo>
                <a:lnTo>
                  <a:pt x="12593372" y="9679253"/>
                </a:lnTo>
                <a:lnTo>
                  <a:pt x="0" y="9679253"/>
                </a:lnTo>
                <a:lnTo>
                  <a:pt x="0" y="0"/>
                </a:lnTo>
                <a:close/>
              </a:path>
            </a:pathLst>
          </a:custGeom>
          <a:blipFill>
            <a:blip r:embed="rId4">
              <a:extLst>
                <a:ext uri="{96DAC541-7B7A-43D3-8B79-37D633B846F1}">
                  <asvg:svgBlip xmlns:asvg="http://schemas.microsoft.com/office/drawing/2016/SVG/main" r:embed="rId5"/>
                </a:ext>
              </a:extLst>
            </a:blip>
            <a:stretch>
              <a:fillRect t="-16573" r="-364"/>
            </a:stretch>
          </a:blipFill>
        </p:spPr>
      </p:sp>
      <p:sp>
        <p:nvSpPr>
          <p:cNvPr id="4" name="Freeform 4"/>
          <p:cNvSpPr/>
          <p:nvPr/>
        </p:nvSpPr>
        <p:spPr>
          <a:xfrm rot="588337">
            <a:off x="-6158083" y="4829611"/>
            <a:ext cx="12184710" cy="8634511"/>
          </a:xfrm>
          <a:custGeom>
            <a:avLst/>
            <a:gdLst/>
            <a:ahLst/>
            <a:cxnLst/>
            <a:rect l="l" t="t" r="r" b="b"/>
            <a:pathLst>
              <a:path w="12184710" h="8634511">
                <a:moveTo>
                  <a:pt x="0" y="0"/>
                </a:moveTo>
                <a:lnTo>
                  <a:pt x="12184710" y="0"/>
                </a:lnTo>
                <a:lnTo>
                  <a:pt x="12184710" y="8634511"/>
                </a:lnTo>
                <a:lnTo>
                  <a:pt x="0" y="8634511"/>
                </a:lnTo>
                <a:lnTo>
                  <a:pt x="0" y="0"/>
                </a:lnTo>
                <a:close/>
              </a:path>
            </a:pathLst>
          </a:custGeom>
          <a:blipFill>
            <a:blip r:embed="rId6">
              <a:extLst>
                <a:ext uri="{96DAC541-7B7A-43D3-8B79-37D633B846F1}">
                  <asvg:svgBlip xmlns:asvg="http://schemas.microsoft.com/office/drawing/2016/SVG/main" r:embed="rId7"/>
                </a:ext>
              </a:extLst>
            </a:blip>
            <a:stretch>
              <a:fillRect t="-30678" r="-3730"/>
            </a:stretch>
          </a:blipFill>
        </p:spPr>
      </p:sp>
      <p:sp>
        <p:nvSpPr>
          <p:cNvPr id="5" name="Freeform 5"/>
          <p:cNvSpPr/>
          <p:nvPr/>
        </p:nvSpPr>
        <p:spPr>
          <a:xfrm rot="10711948">
            <a:off x="9416629" y="-3351043"/>
            <a:ext cx="12639279" cy="11283429"/>
          </a:xfrm>
          <a:custGeom>
            <a:avLst/>
            <a:gdLst/>
            <a:ahLst/>
            <a:cxnLst/>
            <a:rect l="l" t="t" r="r" b="b"/>
            <a:pathLst>
              <a:path w="12639279" h="11283429">
                <a:moveTo>
                  <a:pt x="0" y="0"/>
                </a:moveTo>
                <a:lnTo>
                  <a:pt x="12639280" y="0"/>
                </a:lnTo>
                <a:lnTo>
                  <a:pt x="12639280" y="11283429"/>
                </a:lnTo>
                <a:lnTo>
                  <a:pt x="0" y="1128342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6" name="Freeform 6"/>
          <p:cNvSpPr/>
          <p:nvPr/>
        </p:nvSpPr>
        <p:spPr>
          <a:xfrm rot="10711948">
            <a:off x="8885282" y="-4094736"/>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7" name="Freeform 7"/>
          <p:cNvSpPr/>
          <p:nvPr/>
        </p:nvSpPr>
        <p:spPr>
          <a:xfrm rot="10711948">
            <a:off x="9797904" y="-4118116"/>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8" name="TextBox 8"/>
          <p:cNvSpPr txBox="1"/>
          <p:nvPr/>
        </p:nvSpPr>
        <p:spPr>
          <a:xfrm>
            <a:off x="1031193" y="2294845"/>
            <a:ext cx="16335971" cy="3328934"/>
          </a:xfrm>
          <a:prstGeom prst="rect">
            <a:avLst/>
          </a:prstGeom>
        </p:spPr>
        <p:txBody>
          <a:bodyPr wrap="square" lIns="0" tIns="0" rIns="0" bIns="0" rtlCol="0" anchor="t">
            <a:spAutoFit/>
          </a:bodyPr>
          <a:lstStyle/>
          <a:p>
            <a:pPr algn="ctr">
              <a:lnSpc>
                <a:spcPts val="13390"/>
              </a:lnSpc>
            </a:pPr>
            <a:r>
              <a:rPr lang="en-US" sz="9564" dirty="0">
                <a:solidFill>
                  <a:srgbClr val="DA72A3"/>
                </a:solidFill>
                <a:latin typeface="Abril Fatface"/>
                <a:ea typeface="Abril Fatface"/>
                <a:cs typeface="Abril Fatface"/>
                <a:sym typeface="Abril Fatface"/>
              </a:rPr>
              <a:t>Education Abroad</a:t>
            </a:r>
          </a:p>
          <a:p>
            <a:pPr algn="ctr">
              <a:lnSpc>
                <a:spcPts val="13390"/>
              </a:lnSpc>
            </a:pPr>
            <a:r>
              <a:rPr lang="en-US" sz="9564" dirty="0">
                <a:solidFill>
                  <a:srgbClr val="DA72A3"/>
                </a:solidFill>
                <a:latin typeface="Abril Fatface"/>
                <a:ea typeface="Abril Fatface"/>
                <a:cs typeface="Abril Fatface"/>
                <a:sym typeface="Abril Fatface"/>
              </a:rPr>
              <a:t>Pre-Departure Orientation</a:t>
            </a:r>
          </a:p>
        </p:txBody>
      </p:sp>
      <p:sp>
        <p:nvSpPr>
          <p:cNvPr id="9" name="TextBox 9"/>
          <p:cNvSpPr txBox="1"/>
          <p:nvPr/>
        </p:nvSpPr>
        <p:spPr>
          <a:xfrm>
            <a:off x="3260147" y="5707282"/>
            <a:ext cx="12115800" cy="1086480"/>
          </a:xfrm>
          <a:prstGeom prst="rect">
            <a:avLst/>
          </a:prstGeom>
        </p:spPr>
        <p:txBody>
          <a:bodyPr wrap="square" lIns="0" tIns="0" rIns="0" bIns="0" rtlCol="0" anchor="t">
            <a:spAutoFit/>
          </a:bodyPr>
          <a:lstStyle/>
          <a:p>
            <a:pPr algn="ctr">
              <a:lnSpc>
                <a:spcPts val="8890"/>
              </a:lnSpc>
            </a:pPr>
            <a:r>
              <a:rPr lang="en-US" sz="6350" dirty="0">
                <a:solidFill>
                  <a:srgbClr val="FE9F5D"/>
                </a:solidFill>
                <a:latin typeface="Glacial Indifference"/>
                <a:ea typeface="Glacial Indifference"/>
                <a:cs typeface="Glacial Indifference"/>
                <a:sym typeface="Glacial Indifference"/>
              </a:rPr>
              <a:t>Office of the Dean of Students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4899631">
            <a:off x="8352238" y="2767935"/>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rot="-3986174">
            <a:off x="9207519" y="3332606"/>
            <a:ext cx="12639279" cy="11283429"/>
          </a:xfrm>
          <a:custGeom>
            <a:avLst/>
            <a:gdLst/>
            <a:ahLst/>
            <a:cxnLst/>
            <a:rect l="l" t="t" r="r" b="b"/>
            <a:pathLst>
              <a:path w="12639279" h="11283429">
                <a:moveTo>
                  <a:pt x="0" y="0"/>
                </a:moveTo>
                <a:lnTo>
                  <a:pt x="12639279" y="0"/>
                </a:lnTo>
                <a:lnTo>
                  <a:pt x="12639279" y="11283430"/>
                </a:lnTo>
                <a:lnTo>
                  <a:pt x="0" y="1128343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Freeform 4"/>
          <p:cNvSpPr/>
          <p:nvPr/>
        </p:nvSpPr>
        <p:spPr>
          <a:xfrm rot="5739487">
            <a:off x="-5668850" y="-2912503"/>
            <a:ext cx="12593372" cy="9679254"/>
          </a:xfrm>
          <a:custGeom>
            <a:avLst/>
            <a:gdLst/>
            <a:ahLst/>
            <a:cxnLst/>
            <a:rect l="l" t="t" r="r" b="b"/>
            <a:pathLst>
              <a:path w="12593372" h="9679254">
                <a:moveTo>
                  <a:pt x="0" y="0"/>
                </a:moveTo>
                <a:lnTo>
                  <a:pt x="12593372" y="0"/>
                </a:lnTo>
                <a:lnTo>
                  <a:pt x="12593372" y="9679253"/>
                </a:lnTo>
                <a:lnTo>
                  <a:pt x="0" y="9679253"/>
                </a:lnTo>
                <a:lnTo>
                  <a:pt x="0" y="0"/>
                </a:lnTo>
                <a:close/>
              </a:path>
            </a:pathLst>
          </a:custGeom>
          <a:blipFill>
            <a:blip r:embed="rId6">
              <a:extLst>
                <a:ext uri="{96DAC541-7B7A-43D3-8B79-37D633B846F1}">
                  <asvg:svgBlip xmlns:asvg="http://schemas.microsoft.com/office/drawing/2016/SVG/main" r:embed="rId7"/>
                </a:ext>
              </a:extLst>
            </a:blip>
            <a:stretch>
              <a:fillRect t="-16573" r="-364"/>
            </a:stretch>
          </a:blipFill>
        </p:spPr>
      </p:sp>
      <p:sp>
        <p:nvSpPr>
          <p:cNvPr id="5" name="TextBox 5"/>
          <p:cNvSpPr txBox="1"/>
          <p:nvPr/>
        </p:nvSpPr>
        <p:spPr>
          <a:xfrm>
            <a:off x="5075946" y="1148266"/>
            <a:ext cx="8136107" cy="1395790"/>
          </a:xfrm>
          <a:prstGeom prst="rect">
            <a:avLst/>
          </a:prstGeom>
        </p:spPr>
        <p:txBody>
          <a:bodyPr lIns="0" tIns="0" rIns="0" bIns="0" rtlCol="0" anchor="t">
            <a:spAutoFit/>
          </a:bodyPr>
          <a:lstStyle/>
          <a:p>
            <a:pPr algn="ctr">
              <a:lnSpc>
                <a:spcPts val="11517"/>
              </a:lnSpc>
            </a:pPr>
            <a:r>
              <a:rPr lang="en-US" sz="8226">
                <a:solidFill>
                  <a:srgbClr val="DA72A3"/>
                </a:solidFill>
                <a:latin typeface="Abril Fatface"/>
                <a:ea typeface="Abril Fatface"/>
                <a:cs typeface="Abril Fatface"/>
                <a:sym typeface="Abril Fatface"/>
              </a:rPr>
              <a:t>Areas of Support</a:t>
            </a:r>
          </a:p>
        </p:txBody>
      </p:sp>
      <p:sp>
        <p:nvSpPr>
          <p:cNvPr id="6" name="TextBox 6"/>
          <p:cNvSpPr txBox="1"/>
          <p:nvPr/>
        </p:nvSpPr>
        <p:spPr>
          <a:xfrm>
            <a:off x="1255195" y="2812481"/>
            <a:ext cx="14271963" cy="5645786"/>
          </a:xfrm>
          <a:prstGeom prst="rect">
            <a:avLst/>
          </a:prstGeom>
        </p:spPr>
        <p:txBody>
          <a:bodyPr lIns="0" tIns="0" rIns="0" bIns="0" rtlCol="0" anchor="t">
            <a:spAutoFit/>
          </a:bodyPr>
          <a:lstStyle/>
          <a:p>
            <a:pPr marL="993135" lvl="1" indent="-496567" algn="l">
              <a:lnSpc>
                <a:spcPts val="6439"/>
              </a:lnSpc>
              <a:buFont typeface="Arial"/>
              <a:buChar char="•"/>
            </a:pPr>
            <a:r>
              <a:rPr lang="en-US" sz="4599">
                <a:solidFill>
                  <a:srgbClr val="FE9F5D"/>
                </a:solidFill>
                <a:latin typeface="Glacial Indifference"/>
                <a:ea typeface="Glacial Indifference"/>
                <a:cs typeface="Glacial Indifference"/>
                <a:sym typeface="Glacial Indifference"/>
              </a:rPr>
              <a:t>Homesickness</a:t>
            </a:r>
          </a:p>
          <a:p>
            <a:pPr marL="993135" lvl="1" indent="-496567" algn="l">
              <a:lnSpc>
                <a:spcPts val="6439"/>
              </a:lnSpc>
              <a:buFont typeface="Arial"/>
              <a:buChar char="•"/>
            </a:pPr>
            <a:r>
              <a:rPr lang="en-US" sz="4599">
                <a:solidFill>
                  <a:srgbClr val="FE9F5D"/>
                </a:solidFill>
                <a:latin typeface="Glacial Indifference"/>
                <a:ea typeface="Glacial Indifference"/>
                <a:cs typeface="Glacial Indifference"/>
                <a:sym typeface="Glacial Indifference"/>
              </a:rPr>
              <a:t>Behavioral/student conduct concerns</a:t>
            </a:r>
          </a:p>
          <a:p>
            <a:pPr marL="993135" lvl="1" indent="-496567" algn="l">
              <a:lnSpc>
                <a:spcPts val="6439"/>
              </a:lnSpc>
              <a:buFont typeface="Arial"/>
              <a:buChar char="•"/>
            </a:pPr>
            <a:r>
              <a:rPr lang="en-US" sz="4599">
                <a:solidFill>
                  <a:srgbClr val="FE9F5D"/>
                </a:solidFill>
                <a:latin typeface="Glacial Indifference"/>
                <a:ea typeface="Glacial Indifference"/>
                <a:cs typeface="Glacial Indifference"/>
                <a:sym typeface="Glacial Indifference"/>
              </a:rPr>
              <a:t>Physical and mental health crises</a:t>
            </a:r>
          </a:p>
          <a:p>
            <a:pPr marL="993135" lvl="1" indent="-496567" algn="l">
              <a:lnSpc>
                <a:spcPts val="6439"/>
              </a:lnSpc>
              <a:buFont typeface="Arial"/>
              <a:buChar char="•"/>
            </a:pPr>
            <a:r>
              <a:rPr lang="en-US" sz="4599">
                <a:solidFill>
                  <a:srgbClr val="FE9F5D"/>
                </a:solidFill>
                <a:latin typeface="Glacial Indifference"/>
                <a:ea typeface="Glacial Indifference"/>
                <a:cs typeface="Glacial Indifference"/>
                <a:sym typeface="Glacial Indifference"/>
              </a:rPr>
              <a:t>Challenges with friends/other program participants</a:t>
            </a:r>
          </a:p>
          <a:p>
            <a:pPr marL="993135" lvl="1" indent="-496567" algn="l">
              <a:lnSpc>
                <a:spcPts val="6439"/>
              </a:lnSpc>
              <a:buFont typeface="Arial"/>
              <a:buChar char="•"/>
            </a:pPr>
            <a:r>
              <a:rPr lang="en-US" sz="4599">
                <a:solidFill>
                  <a:srgbClr val="FE9F5D"/>
                </a:solidFill>
                <a:latin typeface="Glacial Indifference"/>
                <a:ea typeface="Glacial Indifference"/>
                <a:cs typeface="Glacial Indifference"/>
                <a:sym typeface="Glacial Indifference"/>
              </a:rPr>
              <a:t>Title IX and Sexual Misconduct Concerns (sexual harassment, sexual discrimination, sexual assault, and other sex-based complaints)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306770">
            <a:off x="-4494783" y="2987479"/>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6012034" y="3683538"/>
            <a:ext cx="12593372" cy="9679254"/>
          </a:xfrm>
          <a:custGeom>
            <a:avLst/>
            <a:gdLst/>
            <a:ahLst/>
            <a:cxnLst/>
            <a:rect l="l" t="t" r="r" b="b"/>
            <a:pathLst>
              <a:path w="12593372" h="9679254">
                <a:moveTo>
                  <a:pt x="0" y="0"/>
                </a:moveTo>
                <a:lnTo>
                  <a:pt x="12593372" y="0"/>
                </a:lnTo>
                <a:lnTo>
                  <a:pt x="12593372" y="9679254"/>
                </a:lnTo>
                <a:lnTo>
                  <a:pt x="0" y="9679254"/>
                </a:lnTo>
                <a:lnTo>
                  <a:pt x="0" y="0"/>
                </a:lnTo>
                <a:close/>
              </a:path>
            </a:pathLst>
          </a:custGeom>
          <a:blipFill>
            <a:blip r:embed="rId4">
              <a:extLst>
                <a:ext uri="{96DAC541-7B7A-43D3-8B79-37D633B846F1}">
                  <asvg:svgBlip xmlns:asvg="http://schemas.microsoft.com/office/drawing/2016/SVG/main" r:embed="rId5"/>
                </a:ext>
              </a:extLst>
            </a:blip>
            <a:stretch>
              <a:fillRect t="-16573" r="-364"/>
            </a:stretch>
          </a:blipFill>
        </p:spPr>
      </p:sp>
      <p:sp>
        <p:nvSpPr>
          <p:cNvPr id="4" name="Freeform 4"/>
          <p:cNvSpPr/>
          <p:nvPr/>
        </p:nvSpPr>
        <p:spPr>
          <a:xfrm rot="1290039">
            <a:off x="-6407685" y="2158141"/>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5" name="TextBox 5"/>
          <p:cNvSpPr txBox="1"/>
          <p:nvPr/>
        </p:nvSpPr>
        <p:spPr>
          <a:xfrm>
            <a:off x="3173611" y="1026820"/>
            <a:ext cx="11940778" cy="1419917"/>
          </a:xfrm>
          <a:prstGeom prst="rect">
            <a:avLst/>
          </a:prstGeom>
        </p:spPr>
        <p:txBody>
          <a:bodyPr lIns="0" tIns="0" rIns="0" bIns="0" rtlCol="0" anchor="t">
            <a:spAutoFit/>
          </a:bodyPr>
          <a:lstStyle/>
          <a:p>
            <a:pPr algn="ctr">
              <a:lnSpc>
                <a:spcPts val="11511"/>
              </a:lnSpc>
            </a:pPr>
            <a:r>
              <a:rPr lang="en-US" sz="8222">
                <a:solidFill>
                  <a:srgbClr val="DA72A3"/>
                </a:solidFill>
                <a:latin typeface="Abril Fatface"/>
                <a:ea typeface="Abril Fatface"/>
                <a:cs typeface="Abril Fatface"/>
                <a:sym typeface="Abril Fatface"/>
              </a:rPr>
              <a:t>Code of Student Conduct</a:t>
            </a:r>
          </a:p>
        </p:txBody>
      </p:sp>
      <p:sp>
        <p:nvSpPr>
          <p:cNvPr id="6" name="TextBox 6"/>
          <p:cNvSpPr txBox="1"/>
          <p:nvPr/>
        </p:nvSpPr>
        <p:spPr>
          <a:xfrm>
            <a:off x="1169364" y="2816859"/>
            <a:ext cx="15949271" cy="4558032"/>
          </a:xfrm>
          <a:prstGeom prst="rect">
            <a:avLst/>
          </a:prstGeom>
        </p:spPr>
        <p:txBody>
          <a:bodyPr lIns="0" tIns="0" rIns="0" bIns="0" rtlCol="0" anchor="t">
            <a:spAutoFit/>
          </a:bodyPr>
          <a:lstStyle/>
          <a:p>
            <a:pPr algn="l">
              <a:lnSpc>
                <a:spcPts val="6019"/>
              </a:lnSpc>
            </a:pPr>
            <a:r>
              <a:rPr lang="en-US" sz="4299">
                <a:solidFill>
                  <a:srgbClr val="FE9F5D"/>
                </a:solidFill>
                <a:latin typeface="Glacial Indifference"/>
                <a:ea typeface="Glacial Indifference"/>
                <a:cs typeface="Glacial Indifference"/>
                <a:sym typeface="Glacial Indifference"/>
              </a:rPr>
              <a:t>As a representative of Catholic University you should understand your responsibilities while serving as an ambassador overseas.</a:t>
            </a:r>
          </a:p>
          <a:p>
            <a:pPr algn="l">
              <a:lnSpc>
                <a:spcPts val="6019"/>
              </a:lnSpc>
            </a:pPr>
            <a:endParaRPr lang="en-US" sz="4299">
              <a:solidFill>
                <a:srgbClr val="FE9F5D"/>
              </a:solidFill>
              <a:latin typeface="Glacial Indifference"/>
              <a:ea typeface="Glacial Indifference"/>
              <a:cs typeface="Glacial Indifference"/>
              <a:sym typeface="Glacial Indifference"/>
            </a:endParaRPr>
          </a:p>
          <a:p>
            <a:pPr algn="l">
              <a:lnSpc>
                <a:spcPts val="6019"/>
              </a:lnSpc>
            </a:pPr>
            <a:r>
              <a:rPr lang="en-US" sz="4299">
                <a:solidFill>
                  <a:srgbClr val="FE9F5D"/>
                </a:solidFill>
                <a:latin typeface="Glacial Indifference"/>
                <a:ea typeface="Glacial Indifference"/>
                <a:cs typeface="Glacial Indifference"/>
                <a:sym typeface="Glacial Indifference"/>
              </a:rPr>
              <a:t>The Code of Student Conduct applies to conduct by a student while a student, even if it occurs off-campus, outside an academic term, or when the student is not otherwise enrolled at the University.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306770">
            <a:off x="-4494783" y="2987479"/>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a:off x="-6012034" y="3683538"/>
            <a:ext cx="12593372" cy="9679254"/>
          </a:xfrm>
          <a:custGeom>
            <a:avLst/>
            <a:gdLst/>
            <a:ahLst/>
            <a:cxnLst/>
            <a:rect l="l" t="t" r="r" b="b"/>
            <a:pathLst>
              <a:path w="12593372" h="9679254">
                <a:moveTo>
                  <a:pt x="0" y="0"/>
                </a:moveTo>
                <a:lnTo>
                  <a:pt x="12593372" y="0"/>
                </a:lnTo>
                <a:lnTo>
                  <a:pt x="12593372" y="9679254"/>
                </a:lnTo>
                <a:lnTo>
                  <a:pt x="0" y="9679254"/>
                </a:lnTo>
                <a:lnTo>
                  <a:pt x="0" y="0"/>
                </a:lnTo>
                <a:close/>
              </a:path>
            </a:pathLst>
          </a:custGeom>
          <a:blipFill>
            <a:blip r:embed="rId4">
              <a:extLst>
                <a:ext uri="{96DAC541-7B7A-43D3-8B79-37D633B846F1}">
                  <asvg:svgBlip xmlns:asvg="http://schemas.microsoft.com/office/drawing/2016/SVG/main" r:embed="rId5"/>
                </a:ext>
              </a:extLst>
            </a:blip>
            <a:stretch>
              <a:fillRect t="-16573" r="-364"/>
            </a:stretch>
          </a:blipFill>
        </p:spPr>
      </p:sp>
      <p:sp>
        <p:nvSpPr>
          <p:cNvPr id="4" name="Freeform 4"/>
          <p:cNvSpPr/>
          <p:nvPr/>
        </p:nvSpPr>
        <p:spPr>
          <a:xfrm rot="1290039">
            <a:off x="-6407685" y="2158141"/>
            <a:ext cx="12639279" cy="11283429"/>
          </a:xfrm>
          <a:custGeom>
            <a:avLst/>
            <a:gdLst/>
            <a:ahLst/>
            <a:cxnLst/>
            <a:rect l="l" t="t" r="r" b="b"/>
            <a:pathLst>
              <a:path w="12639279" h="11283429">
                <a:moveTo>
                  <a:pt x="0" y="0"/>
                </a:moveTo>
                <a:lnTo>
                  <a:pt x="12639279" y="0"/>
                </a:lnTo>
                <a:lnTo>
                  <a:pt x="12639279" y="11283429"/>
                </a:lnTo>
                <a:lnTo>
                  <a:pt x="0" y="1128342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5" name="TextBox 5"/>
          <p:cNvSpPr txBox="1"/>
          <p:nvPr/>
        </p:nvSpPr>
        <p:spPr>
          <a:xfrm>
            <a:off x="3173611" y="738619"/>
            <a:ext cx="11940778" cy="1419917"/>
          </a:xfrm>
          <a:prstGeom prst="rect">
            <a:avLst/>
          </a:prstGeom>
        </p:spPr>
        <p:txBody>
          <a:bodyPr lIns="0" tIns="0" rIns="0" bIns="0" rtlCol="0" anchor="t">
            <a:spAutoFit/>
          </a:bodyPr>
          <a:lstStyle/>
          <a:p>
            <a:pPr algn="ctr">
              <a:lnSpc>
                <a:spcPts val="11511"/>
              </a:lnSpc>
            </a:pPr>
            <a:r>
              <a:rPr lang="en-US" sz="8222">
                <a:solidFill>
                  <a:srgbClr val="DA72A3"/>
                </a:solidFill>
                <a:latin typeface="Abril Fatface"/>
                <a:ea typeface="Abril Fatface"/>
                <a:cs typeface="Abril Fatface"/>
                <a:sym typeface="Abril Fatface"/>
              </a:rPr>
              <a:t>Code of Student Conduct</a:t>
            </a:r>
          </a:p>
        </p:txBody>
      </p:sp>
      <p:sp>
        <p:nvSpPr>
          <p:cNvPr id="6" name="TextBox 6"/>
          <p:cNvSpPr txBox="1"/>
          <p:nvPr/>
        </p:nvSpPr>
        <p:spPr>
          <a:xfrm>
            <a:off x="627050" y="2380062"/>
            <a:ext cx="17033899" cy="4331336"/>
          </a:xfrm>
          <a:prstGeom prst="rect">
            <a:avLst/>
          </a:prstGeom>
        </p:spPr>
        <p:txBody>
          <a:bodyPr lIns="0" tIns="0" rIns="0" bIns="0" rtlCol="0" anchor="t">
            <a:spAutoFit/>
          </a:bodyPr>
          <a:lstStyle/>
          <a:p>
            <a:pPr algn="l">
              <a:lnSpc>
                <a:spcPts val="4339"/>
              </a:lnSpc>
            </a:pPr>
            <a:r>
              <a:rPr lang="en-US" sz="3099">
                <a:solidFill>
                  <a:srgbClr val="FE9F5D"/>
                </a:solidFill>
                <a:latin typeface="Glacial Indifference"/>
                <a:ea typeface="Glacial Indifference"/>
                <a:cs typeface="Glacial Indifference"/>
                <a:sym typeface="Glacial Indifference"/>
              </a:rPr>
              <a:t>Application of the Code may work differently overseas in the following cases only, but behavior standards remain consistent.</a:t>
            </a:r>
          </a:p>
          <a:p>
            <a:pPr marL="669283" lvl="1" indent="-334641" algn="l">
              <a:lnSpc>
                <a:spcPts val="4339"/>
              </a:lnSpc>
              <a:buFont typeface="Arial"/>
              <a:buChar char="•"/>
            </a:pPr>
            <a:r>
              <a:rPr lang="en-US" sz="3099">
                <a:solidFill>
                  <a:srgbClr val="FE9F5D"/>
                </a:solidFill>
                <a:latin typeface="Glacial Indifference"/>
                <a:ea typeface="Glacial Indifference"/>
                <a:cs typeface="Glacial Indifference"/>
                <a:sym typeface="Glacial Indifference"/>
              </a:rPr>
              <a:t>You may responsibly consume alcohol abroad in accordance with the local laws and customs. </a:t>
            </a:r>
          </a:p>
          <a:p>
            <a:pPr marL="669283" lvl="1" indent="-334641" algn="l">
              <a:lnSpc>
                <a:spcPts val="4339"/>
              </a:lnSpc>
              <a:buFont typeface="Arial"/>
              <a:buChar char="•"/>
            </a:pPr>
            <a:r>
              <a:rPr lang="en-US" sz="3099">
                <a:solidFill>
                  <a:srgbClr val="FE9F5D"/>
                </a:solidFill>
                <a:latin typeface="Glacial Indifference"/>
                <a:ea typeface="Glacial Indifference"/>
                <a:cs typeface="Glacial Indifference"/>
                <a:sym typeface="Glacial Indifference"/>
              </a:rPr>
              <a:t>Visitation expectations and quiet hours are based on your host’s discretion. You should ask what they are before hosting guests or engaging in boisterous activities in your residence.</a:t>
            </a:r>
          </a:p>
          <a:p>
            <a:pPr algn="l">
              <a:lnSpc>
                <a:spcPts val="4339"/>
              </a:lnSpc>
            </a:pPr>
            <a:endParaRPr lang="en-US" sz="3099">
              <a:solidFill>
                <a:srgbClr val="FE9F5D"/>
              </a:solidFill>
              <a:latin typeface="Glacial Indifference"/>
              <a:ea typeface="Glacial Indifference"/>
              <a:cs typeface="Glacial Indifference"/>
              <a:sym typeface="Glacial Indifference"/>
            </a:endParaRPr>
          </a:p>
          <a:p>
            <a:pPr algn="l">
              <a:lnSpc>
                <a:spcPts val="4339"/>
              </a:lnSpc>
            </a:pPr>
            <a:r>
              <a:rPr lang="en-US" sz="3099">
                <a:solidFill>
                  <a:srgbClr val="FE9F5D"/>
                </a:solidFill>
                <a:latin typeface="Glacial Indifference"/>
                <a:ea typeface="Glacial Indifference"/>
                <a:cs typeface="Glacial Indifference"/>
                <a:sym typeface="Glacial Indifference"/>
              </a:rPr>
              <a:t>Catholic University does not permit the use or possession of marijuana for any purpose by any student on or off campus.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9777091">
            <a:off x="9188763" y="-5135391"/>
            <a:ext cx="12593372" cy="9679254"/>
          </a:xfrm>
          <a:custGeom>
            <a:avLst/>
            <a:gdLst/>
            <a:ahLst/>
            <a:cxnLst/>
            <a:rect l="l" t="t" r="r" b="b"/>
            <a:pathLst>
              <a:path w="12593372" h="9679254">
                <a:moveTo>
                  <a:pt x="0" y="0"/>
                </a:moveTo>
                <a:lnTo>
                  <a:pt x="12593372" y="0"/>
                </a:lnTo>
                <a:lnTo>
                  <a:pt x="12593372" y="9679254"/>
                </a:lnTo>
                <a:lnTo>
                  <a:pt x="0" y="9679254"/>
                </a:lnTo>
                <a:lnTo>
                  <a:pt x="0" y="0"/>
                </a:lnTo>
                <a:close/>
              </a:path>
            </a:pathLst>
          </a:custGeom>
          <a:blipFill>
            <a:blip r:embed="rId2">
              <a:extLst>
                <a:ext uri="{96DAC541-7B7A-43D3-8B79-37D633B846F1}">
                  <asvg:svgBlip xmlns:asvg="http://schemas.microsoft.com/office/drawing/2016/SVG/main" r:embed="rId3"/>
                </a:ext>
              </a:extLst>
            </a:blip>
            <a:stretch>
              <a:fillRect t="-16573" r="-364"/>
            </a:stretch>
          </a:blipFill>
        </p:spPr>
      </p:sp>
      <p:sp>
        <p:nvSpPr>
          <p:cNvPr id="3" name="Freeform 3"/>
          <p:cNvSpPr/>
          <p:nvPr/>
        </p:nvSpPr>
        <p:spPr>
          <a:xfrm rot="235289">
            <a:off x="-4493210" y="3184686"/>
            <a:ext cx="12639279" cy="11283429"/>
          </a:xfrm>
          <a:custGeom>
            <a:avLst/>
            <a:gdLst/>
            <a:ahLst/>
            <a:cxnLst/>
            <a:rect l="l" t="t" r="r" b="b"/>
            <a:pathLst>
              <a:path w="12639279" h="11283429">
                <a:moveTo>
                  <a:pt x="0" y="0"/>
                </a:moveTo>
                <a:lnTo>
                  <a:pt x="12639280" y="0"/>
                </a:lnTo>
                <a:lnTo>
                  <a:pt x="12639280" y="11283430"/>
                </a:lnTo>
                <a:lnTo>
                  <a:pt x="0" y="1128343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4027095" y="1015906"/>
            <a:ext cx="10233810" cy="1398035"/>
          </a:xfrm>
          <a:prstGeom prst="rect">
            <a:avLst/>
          </a:prstGeom>
        </p:spPr>
        <p:txBody>
          <a:bodyPr lIns="0" tIns="0" rIns="0" bIns="0" rtlCol="0" anchor="t">
            <a:spAutoFit/>
          </a:bodyPr>
          <a:lstStyle/>
          <a:p>
            <a:pPr algn="ctr">
              <a:lnSpc>
                <a:spcPts val="11538"/>
              </a:lnSpc>
            </a:pPr>
            <a:r>
              <a:rPr lang="en-US" sz="8241">
                <a:solidFill>
                  <a:srgbClr val="DA72A3"/>
                </a:solidFill>
                <a:latin typeface="Abril Fatface"/>
                <a:ea typeface="Abril Fatface"/>
                <a:cs typeface="Abril Fatface"/>
                <a:sym typeface="Abril Fatface"/>
              </a:rPr>
              <a:t>Addressing Concerns</a:t>
            </a:r>
          </a:p>
        </p:txBody>
      </p:sp>
      <p:sp>
        <p:nvSpPr>
          <p:cNvPr id="5" name="TextBox 5"/>
          <p:cNvSpPr txBox="1"/>
          <p:nvPr/>
        </p:nvSpPr>
        <p:spPr>
          <a:xfrm>
            <a:off x="720261" y="2442711"/>
            <a:ext cx="16847479" cy="4935856"/>
          </a:xfrm>
          <a:prstGeom prst="rect">
            <a:avLst/>
          </a:prstGeom>
        </p:spPr>
        <p:txBody>
          <a:bodyPr lIns="0" tIns="0" rIns="0" bIns="0" rtlCol="0" anchor="t">
            <a:spAutoFit/>
          </a:bodyPr>
          <a:lstStyle/>
          <a:p>
            <a:pPr algn="l">
              <a:lnSpc>
                <a:spcPts val="5739"/>
              </a:lnSpc>
            </a:pPr>
            <a:r>
              <a:rPr lang="en-US" sz="4099">
                <a:solidFill>
                  <a:srgbClr val="FE9F5D"/>
                </a:solidFill>
                <a:latin typeface="Glacial Indifference"/>
                <a:ea typeface="Glacial Indifference"/>
                <a:cs typeface="Glacial Indifference"/>
                <a:sym typeface="Glacial Indifference"/>
              </a:rPr>
              <a:t>What you can expect:</a:t>
            </a:r>
          </a:p>
          <a:p>
            <a:pPr marL="863588" lvl="1" indent="-431794" algn="l">
              <a:lnSpc>
                <a:spcPts val="5599"/>
              </a:lnSpc>
              <a:buFont typeface="Arial"/>
              <a:buChar char="•"/>
            </a:pPr>
            <a:r>
              <a:rPr lang="en-US" sz="3999">
                <a:solidFill>
                  <a:srgbClr val="FE9F5D"/>
                </a:solidFill>
                <a:latin typeface="Glacial Indifference"/>
                <a:ea typeface="Glacial Indifference"/>
                <a:cs typeface="Glacial Indifference"/>
                <a:sym typeface="Glacial Indifference"/>
              </a:rPr>
              <a:t>Program Director/affiliated professional staff will address the situation by meeting with you to discuss the incident and possible concerns;</a:t>
            </a:r>
          </a:p>
          <a:p>
            <a:pPr marL="863588" lvl="1" indent="-431794" algn="l">
              <a:lnSpc>
                <a:spcPts val="5599"/>
              </a:lnSpc>
              <a:buFont typeface="Arial"/>
              <a:buChar char="•"/>
            </a:pPr>
            <a:r>
              <a:rPr lang="en-US" sz="3999">
                <a:solidFill>
                  <a:srgbClr val="FE9F5D"/>
                </a:solidFill>
                <a:latin typeface="Glacial Indifference"/>
                <a:ea typeface="Glacial Indifference"/>
                <a:cs typeface="Glacial Indifference"/>
                <a:sym typeface="Glacial Indifference"/>
              </a:rPr>
              <a:t>Program Director will consult with CUAbroad regarding appropriate follow-up; CUAbroad will involve DOS staff and other Catholic University offices as necessary; and</a:t>
            </a:r>
          </a:p>
          <a:p>
            <a:pPr marL="863588" lvl="1" indent="-431794" algn="l">
              <a:lnSpc>
                <a:spcPts val="5599"/>
              </a:lnSpc>
              <a:buFont typeface="Arial"/>
              <a:buChar char="•"/>
            </a:pPr>
            <a:r>
              <a:rPr lang="en-US" sz="3999">
                <a:solidFill>
                  <a:srgbClr val="FE9F5D"/>
                </a:solidFill>
                <a:latin typeface="Glacial Indifference"/>
                <a:ea typeface="Glacial Indifference"/>
                <a:cs typeface="Glacial Indifference"/>
                <a:sym typeface="Glacial Indifference"/>
              </a:rPr>
              <a:t>Appropriate documentation will be completed for necessary follow-up.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9539864">
            <a:off x="10896025" y="-3335893"/>
            <a:ext cx="12083356" cy="10787141"/>
          </a:xfrm>
          <a:custGeom>
            <a:avLst/>
            <a:gdLst/>
            <a:ahLst/>
            <a:cxnLst/>
            <a:rect l="l" t="t" r="r" b="b"/>
            <a:pathLst>
              <a:path w="12083356" h="10787141">
                <a:moveTo>
                  <a:pt x="0" y="0"/>
                </a:moveTo>
                <a:lnTo>
                  <a:pt x="12083356" y="0"/>
                </a:lnTo>
                <a:lnTo>
                  <a:pt x="12083356" y="10787142"/>
                </a:lnTo>
                <a:lnTo>
                  <a:pt x="0" y="1078714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rot="9846634">
            <a:off x="10831105" y="-3718987"/>
            <a:ext cx="12039468" cy="9253524"/>
          </a:xfrm>
          <a:custGeom>
            <a:avLst/>
            <a:gdLst/>
            <a:ahLst/>
            <a:cxnLst/>
            <a:rect l="l" t="t" r="r" b="b"/>
            <a:pathLst>
              <a:path w="12039468" h="9253524">
                <a:moveTo>
                  <a:pt x="0" y="0"/>
                </a:moveTo>
                <a:lnTo>
                  <a:pt x="12039468" y="0"/>
                </a:lnTo>
                <a:lnTo>
                  <a:pt x="12039468" y="9253524"/>
                </a:lnTo>
                <a:lnTo>
                  <a:pt x="0" y="9253524"/>
                </a:lnTo>
                <a:lnTo>
                  <a:pt x="0" y="0"/>
                </a:lnTo>
                <a:close/>
              </a:path>
            </a:pathLst>
          </a:custGeom>
          <a:blipFill>
            <a:blip r:embed="rId4">
              <a:extLst>
                <a:ext uri="{96DAC541-7B7A-43D3-8B79-37D633B846F1}">
                  <asvg:svgBlip xmlns:asvg="http://schemas.microsoft.com/office/drawing/2016/SVG/main" r:embed="rId5"/>
                </a:ext>
              </a:extLst>
            </a:blip>
            <a:stretch>
              <a:fillRect t="-16573" r="-364"/>
            </a:stretch>
          </a:blipFill>
        </p:spPr>
      </p:sp>
      <p:sp>
        <p:nvSpPr>
          <p:cNvPr id="4" name="Freeform 4"/>
          <p:cNvSpPr/>
          <p:nvPr/>
        </p:nvSpPr>
        <p:spPr>
          <a:xfrm rot="-10588576">
            <a:off x="11528617" y="-3477161"/>
            <a:ext cx="12083356" cy="10787141"/>
          </a:xfrm>
          <a:custGeom>
            <a:avLst/>
            <a:gdLst/>
            <a:ahLst/>
            <a:cxnLst/>
            <a:rect l="l" t="t" r="r" b="b"/>
            <a:pathLst>
              <a:path w="12083356" h="10787141">
                <a:moveTo>
                  <a:pt x="0" y="0"/>
                </a:moveTo>
                <a:lnTo>
                  <a:pt x="12083356" y="0"/>
                </a:lnTo>
                <a:lnTo>
                  <a:pt x="12083356" y="10787141"/>
                </a:lnTo>
                <a:lnTo>
                  <a:pt x="0" y="1078714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5" name="TextBox 5"/>
          <p:cNvSpPr txBox="1"/>
          <p:nvPr/>
        </p:nvSpPr>
        <p:spPr>
          <a:xfrm>
            <a:off x="220315" y="459024"/>
            <a:ext cx="10310002" cy="2273168"/>
          </a:xfrm>
          <a:prstGeom prst="rect">
            <a:avLst/>
          </a:prstGeom>
        </p:spPr>
        <p:txBody>
          <a:bodyPr lIns="0" tIns="0" rIns="0" bIns="0" rtlCol="0" anchor="t">
            <a:spAutoFit/>
          </a:bodyPr>
          <a:lstStyle/>
          <a:p>
            <a:pPr algn="ctr">
              <a:lnSpc>
                <a:spcPts val="9107"/>
              </a:lnSpc>
            </a:pPr>
            <a:r>
              <a:rPr lang="en-US" sz="6505">
                <a:solidFill>
                  <a:srgbClr val="DA72A3"/>
                </a:solidFill>
                <a:latin typeface="Abril Fatface"/>
                <a:ea typeface="Abril Fatface"/>
                <a:cs typeface="Abril Fatface"/>
                <a:sym typeface="Abril Fatface"/>
              </a:rPr>
              <a:t>Good Samaritan &amp;</a:t>
            </a:r>
          </a:p>
          <a:p>
            <a:pPr algn="ctr">
              <a:lnSpc>
                <a:spcPts val="9107"/>
              </a:lnSpc>
            </a:pPr>
            <a:r>
              <a:rPr lang="en-US" sz="6505">
                <a:solidFill>
                  <a:srgbClr val="DA72A3"/>
                </a:solidFill>
                <a:latin typeface="Abril Fatface"/>
                <a:ea typeface="Abril Fatface"/>
                <a:cs typeface="Abril Fatface"/>
                <a:sym typeface="Abril Fatface"/>
              </a:rPr>
              <a:t> Medical amnesty Program</a:t>
            </a:r>
          </a:p>
        </p:txBody>
      </p:sp>
      <p:sp>
        <p:nvSpPr>
          <p:cNvPr id="6" name="TextBox 6"/>
          <p:cNvSpPr txBox="1"/>
          <p:nvPr/>
        </p:nvSpPr>
        <p:spPr>
          <a:xfrm>
            <a:off x="220315" y="3129160"/>
            <a:ext cx="17847370" cy="6503035"/>
          </a:xfrm>
          <a:prstGeom prst="rect">
            <a:avLst/>
          </a:prstGeom>
        </p:spPr>
        <p:txBody>
          <a:bodyPr lIns="0" tIns="0" rIns="0" bIns="0" rtlCol="0" anchor="t">
            <a:spAutoFit/>
          </a:bodyPr>
          <a:lstStyle/>
          <a:p>
            <a:pPr algn="l">
              <a:lnSpc>
                <a:spcPts val="4340"/>
              </a:lnSpc>
            </a:pPr>
            <a:r>
              <a:rPr lang="en-US" sz="3100">
                <a:solidFill>
                  <a:srgbClr val="FE9F5D"/>
                </a:solidFill>
                <a:latin typeface="Glacial Indifference"/>
                <a:ea typeface="Glacial Indifference"/>
                <a:cs typeface="Glacial Indifference"/>
                <a:sym typeface="Glacial Indifference"/>
              </a:rPr>
              <a:t>The Office of the Dean of Students recognizes that the potential for disciplinary action could unnecessarily deter students from seeking assistance for themselves and/or others in cases of alcohol or other drug related emergencies.</a:t>
            </a:r>
          </a:p>
          <a:p>
            <a:pPr algn="l">
              <a:lnSpc>
                <a:spcPts val="4340"/>
              </a:lnSpc>
            </a:pPr>
            <a:endParaRPr lang="en-US" sz="3100">
              <a:solidFill>
                <a:srgbClr val="FE9F5D"/>
              </a:solidFill>
              <a:latin typeface="Glacial Indifference"/>
              <a:ea typeface="Glacial Indifference"/>
              <a:cs typeface="Glacial Indifference"/>
              <a:sym typeface="Glacial Indifference"/>
            </a:endParaRPr>
          </a:p>
          <a:p>
            <a:pPr algn="l">
              <a:lnSpc>
                <a:spcPts val="4340"/>
              </a:lnSpc>
            </a:pPr>
            <a:r>
              <a:rPr lang="en-US" sz="3100">
                <a:solidFill>
                  <a:srgbClr val="FE9F5D"/>
                </a:solidFill>
                <a:latin typeface="Glacial Indifference"/>
                <a:ea typeface="Glacial Indifference"/>
                <a:cs typeface="Glacial Indifference"/>
                <a:sym typeface="Glacial Indifference"/>
              </a:rPr>
              <a:t>Through the Good Samaritan/Medical Amnesty Program, students who actively seek assistance for another person in need of medical attention (Good Samaritan) or students who actively seek assistance for themselves (Medical Amnesty) may be exempt from Catholic University’s Student Conduct process, as outlined in the Code of Student Conduct. Instead, these situations will be addressed by Dean of Students as a health and safety concern if the program conditions are met.</a:t>
            </a:r>
          </a:p>
          <a:p>
            <a:pPr algn="l">
              <a:lnSpc>
                <a:spcPts val="4340"/>
              </a:lnSpc>
            </a:pPr>
            <a:endParaRPr lang="en-US" sz="3100">
              <a:solidFill>
                <a:srgbClr val="FE9F5D"/>
              </a:solidFill>
              <a:latin typeface="Glacial Indifference"/>
              <a:ea typeface="Glacial Indifference"/>
              <a:cs typeface="Glacial Indifference"/>
              <a:sym typeface="Glacial Indifference"/>
            </a:endParaRPr>
          </a:p>
          <a:p>
            <a:pPr algn="l">
              <a:lnSpc>
                <a:spcPts val="4340"/>
              </a:lnSpc>
            </a:pPr>
            <a:r>
              <a:rPr lang="en-US" sz="3100">
                <a:solidFill>
                  <a:srgbClr val="FE9F5D"/>
                </a:solidFill>
                <a:latin typeface="Glacial Indifference"/>
                <a:ea typeface="Glacial Indifference"/>
                <a:cs typeface="Glacial Indifference"/>
                <a:sym typeface="Glacial Indifference"/>
              </a:rPr>
              <a:t>More information on this program is available at: https://deanofstudents.catholic.edu/alcohol/amnesty/index.html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9539864">
            <a:off x="10896025" y="-3335893"/>
            <a:ext cx="12083356" cy="10787141"/>
          </a:xfrm>
          <a:custGeom>
            <a:avLst/>
            <a:gdLst/>
            <a:ahLst/>
            <a:cxnLst/>
            <a:rect l="l" t="t" r="r" b="b"/>
            <a:pathLst>
              <a:path w="12083356" h="10787141">
                <a:moveTo>
                  <a:pt x="0" y="0"/>
                </a:moveTo>
                <a:lnTo>
                  <a:pt x="12083356" y="0"/>
                </a:lnTo>
                <a:lnTo>
                  <a:pt x="12083356" y="10787142"/>
                </a:lnTo>
                <a:lnTo>
                  <a:pt x="0" y="10787142"/>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sp>
      <p:sp>
        <p:nvSpPr>
          <p:cNvPr id="3" name="Freeform 3"/>
          <p:cNvSpPr/>
          <p:nvPr/>
        </p:nvSpPr>
        <p:spPr>
          <a:xfrm rot="9846634">
            <a:off x="10831105" y="-3718987"/>
            <a:ext cx="12039468" cy="9253524"/>
          </a:xfrm>
          <a:custGeom>
            <a:avLst/>
            <a:gdLst/>
            <a:ahLst/>
            <a:cxnLst/>
            <a:rect l="l" t="t" r="r" b="b"/>
            <a:pathLst>
              <a:path w="12039468" h="9253524">
                <a:moveTo>
                  <a:pt x="0" y="0"/>
                </a:moveTo>
                <a:lnTo>
                  <a:pt x="12039468" y="0"/>
                </a:lnTo>
                <a:lnTo>
                  <a:pt x="12039468" y="9253524"/>
                </a:lnTo>
                <a:lnTo>
                  <a:pt x="0" y="9253524"/>
                </a:lnTo>
                <a:lnTo>
                  <a:pt x="0" y="0"/>
                </a:lnTo>
                <a:close/>
              </a:path>
            </a:pathLst>
          </a:custGeom>
          <a:blipFill>
            <a:blip r:embed="rId4">
              <a:extLst>
                <a:ext uri="{96DAC541-7B7A-43D3-8B79-37D633B846F1}">
                  <asvg:svgBlip xmlns:asvg="http://schemas.microsoft.com/office/drawing/2016/SVG/main" r:embed="rId5"/>
                </a:ext>
              </a:extLst>
            </a:blip>
            <a:stretch>
              <a:fillRect t="-16573" r="-364"/>
            </a:stretch>
          </a:blipFill>
        </p:spPr>
      </p:sp>
      <p:sp>
        <p:nvSpPr>
          <p:cNvPr id="4" name="Freeform 4"/>
          <p:cNvSpPr/>
          <p:nvPr/>
        </p:nvSpPr>
        <p:spPr>
          <a:xfrm rot="-10588576">
            <a:off x="11528617" y="-3477161"/>
            <a:ext cx="12083356" cy="10787141"/>
          </a:xfrm>
          <a:custGeom>
            <a:avLst/>
            <a:gdLst/>
            <a:ahLst/>
            <a:cxnLst/>
            <a:rect l="l" t="t" r="r" b="b"/>
            <a:pathLst>
              <a:path w="12083356" h="10787141">
                <a:moveTo>
                  <a:pt x="0" y="0"/>
                </a:moveTo>
                <a:lnTo>
                  <a:pt x="12083356" y="0"/>
                </a:lnTo>
                <a:lnTo>
                  <a:pt x="12083356" y="10787141"/>
                </a:lnTo>
                <a:lnTo>
                  <a:pt x="0" y="1078714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sp>
      <p:sp>
        <p:nvSpPr>
          <p:cNvPr id="5" name="TextBox 5"/>
          <p:cNvSpPr txBox="1"/>
          <p:nvPr/>
        </p:nvSpPr>
        <p:spPr>
          <a:xfrm>
            <a:off x="480196" y="111497"/>
            <a:ext cx="9314189" cy="2868160"/>
          </a:xfrm>
          <a:prstGeom prst="rect">
            <a:avLst/>
          </a:prstGeom>
        </p:spPr>
        <p:txBody>
          <a:bodyPr lIns="0" tIns="0" rIns="0" bIns="0" rtlCol="0" anchor="t">
            <a:spAutoFit/>
          </a:bodyPr>
          <a:lstStyle/>
          <a:p>
            <a:pPr algn="ctr">
              <a:lnSpc>
                <a:spcPts val="11487"/>
              </a:lnSpc>
            </a:pPr>
            <a:r>
              <a:rPr lang="en-US" sz="8205">
                <a:solidFill>
                  <a:srgbClr val="DA72A3"/>
                </a:solidFill>
                <a:latin typeface="Abril Fatface"/>
                <a:ea typeface="Abril Fatface"/>
                <a:cs typeface="Abril Fatface"/>
                <a:sym typeface="Abril Fatface"/>
              </a:rPr>
              <a:t>Be An Empowered Bystander</a:t>
            </a:r>
          </a:p>
        </p:txBody>
      </p:sp>
      <p:sp>
        <p:nvSpPr>
          <p:cNvPr id="6" name="TextBox 6"/>
          <p:cNvSpPr txBox="1"/>
          <p:nvPr/>
        </p:nvSpPr>
        <p:spPr>
          <a:xfrm>
            <a:off x="220315" y="3138685"/>
            <a:ext cx="17847370" cy="6849109"/>
          </a:xfrm>
          <a:prstGeom prst="rect">
            <a:avLst/>
          </a:prstGeom>
        </p:spPr>
        <p:txBody>
          <a:bodyPr lIns="0" tIns="0" rIns="0" bIns="0" rtlCol="0" anchor="t">
            <a:spAutoFit/>
          </a:bodyPr>
          <a:lstStyle/>
          <a:p>
            <a:pPr algn="l">
              <a:lnSpc>
                <a:spcPts val="3640"/>
              </a:lnSpc>
            </a:pPr>
            <a:r>
              <a:rPr lang="en-US" sz="2600">
                <a:solidFill>
                  <a:srgbClr val="FE9F5D"/>
                </a:solidFill>
                <a:latin typeface="Glacial Indifference"/>
                <a:ea typeface="Glacial Indifference"/>
                <a:cs typeface="Glacial Indifference"/>
                <a:sym typeface="Glacial Indifference"/>
              </a:rPr>
              <a:t>If you see someone in a risky situation, there are many different ways to step in and make a difference. This is known as "bystander intervention." How you intervene can vary based on the situation and your comfort level. Having this knowledge on hand can give you the confidence to take action when your gut tells you something isn't right. Stepping in can make all the difference, but you should never put your own safety at risk.</a:t>
            </a:r>
          </a:p>
          <a:p>
            <a:pPr algn="l">
              <a:lnSpc>
                <a:spcPts val="3640"/>
              </a:lnSpc>
            </a:pPr>
            <a:endParaRPr lang="en-US" sz="2600">
              <a:solidFill>
                <a:srgbClr val="FE9F5D"/>
              </a:solidFill>
              <a:latin typeface="Glacial Indifference"/>
              <a:ea typeface="Glacial Indifference"/>
              <a:cs typeface="Glacial Indifference"/>
              <a:sym typeface="Glacial Indifference"/>
            </a:endParaRPr>
          </a:p>
          <a:p>
            <a:pPr algn="l">
              <a:lnSpc>
                <a:spcPts val="3640"/>
              </a:lnSpc>
            </a:pPr>
            <a:r>
              <a:rPr lang="en-US" sz="2600">
                <a:solidFill>
                  <a:srgbClr val="FE9F5D"/>
                </a:solidFill>
                <a:latin typeface="Glacial Indifference"/>
                <a:ea typeface="Glacial Indifference"/>
                <a:cs typeface="Glacial Indifference"/>
                <a:sym typeface="Glacial Indifference"/>
              </a:rPr>
              <a:t>Some examples of when students have acted as empowered bystanders include alcohol and drug related situations, sexual violence, harassment, and bullying.</a:t>
            </a:r>
          </a:p>
          <a:p>
            <a:pPr algn="l">
              <a:lnSpc>
                <a:spcPts val="3640"/>
              </a:lnSpc>
            </a:pPr>
            <a:endParaRPr lang="en-US" sz="2600">
              <a:solidFill>
                <a:srgbClr val="FE9F5D"/>
              </a:solidFill>
              <a:latin typeface="Glacial Indifference"/>
              <a:ea typeface="Glacial Indifference"/>
              <a:cs typeface="Glacial Indifference"/>
              <a:sym typeface="Glacial Indifference"/>
            </a:endParaRPr>
          </a:p>
          <a:p>
            <a:pPr algn="l">
              <a:lnSpc>
                <a:spcPts val="3640"/>
              </a:lnSpc>
            </a:pPr>
            <a:r>
              <a:rPr lang="en-US" sz="2600">
                <a:solidFill>
                  <a:srgbClr val="FE9F5D"/>
                </a:solidFill>
                <a:latin typeface="Glacial Indifference"/>
                <a:ea typeface="Glacial Indifference"/>
                <a:cs typeface="Glacial Indifference"/>
                <a:sym typeface="Glacial Indifference"/>
              </a:rPr>
              <a:t>Different strategies are:</a:t>
            </a:r>
          </a:p>
          <a:p>
            <a:pPr marL="561345" lvl="1" indent="-280673" algn="l">
              <a:lnSpc>
                <a:spcPts val="3640"/>
              </a:lnSpc>
              <a:buFont typeface="Arial"/>
              <a:buChar char="•"/>
            </a:pPr>
            <a:r>
              <a:rPr lang="en-US" sz="2600" b="1">
                <a:solidFill>
                  <a:srgbClr val="FE9F5D"/>
                </a:solidFill>
                <a:latin typeface="Glacial Indifference Bold"/>
                <a:ea typeface="Glacial Indifference Bold"/>
                <a:cs typeface="Glacial Indifference Bold"/>
                <a:sym typeface="Glacial Indifference Bold"/>
              </a:rPr>
              <a:t>Direct </a:t>
            </a:r>
            <a:r>
              <a:rPr lang="en-US" sz="2600">
                <a:solidFill>
                  <a:srgbClr val="FE9F5D"/>
                </a:solidFill>
                <a:latin typeface="Glacial Indifference"/>
                <a:ea typeface="Glacial Indifference"/>
                <a:cs typeface="Glacial Indifference"/>
                <a:sym typeface="Glacial Indifference"/>
              </a:rPr>
              <a:t>– approach the situation and individuals involved and share your concerns.</a:t>
            </a:r>
          </a:p>
          <a:p>
            <a:pPr marL="561345" lvl="1" indent="-280673" algn="l">
              <a:lnSpc>
                <a:spcPts val="3640"/>
              </a:lnSpc>
              <a:buFont typeface="Arial"/>
              <a:buChar char="•"/>
            </a:pPr>
            <a:r>
              <a:rPr lang="en-US" sz="2600" b="1">
                <a:solidFill>
                  <a:srgbClr val="FE9F5D"/>
                </a:solidFill>
                <a:latin typeface="Glacial Indifference Bold"/>
                <a:ea typeface="Glacial Indifference Bold"/>
                <a:cs typeface="Glacial Indifference Bold"/>
                <a:sym typeface="Glacial Indifference Bold"/>
              </a:rPr>
              <a:t>Delegate </a:t>
            </a:r>
            <a:r>
              <a:rPr lang="en-US" sz="2600">
                <a:solidFill>
                  <a:srgbClr val="FE9F5D"/>
                </a:solidFill>
                <a:latin typeface="Glacial Indifference"/>
                <a:ea typeface="Glacial Indifference"/>
                <a:cs typeface="Glacial Indifference"/>
                <a:sym typeface="Glacial Indifference"/>
              </a:rPr>
              <a:t>– find someone else to intervene which may include notifying Dean of Students for ongoing support.</a:t>
            </a:r>
          </a:p>
          <a:p>
            <a:pPr marL="561345" lvl="1" indent="-280673" algn="l">
              <a:lnSpc>
                <a:spcPts val="3640"/>
              </a:lnSpc>
              <a:buFont typeface="Arial"/>
              <a:buChar char="•"/>
            </a:pPr>
            <a:r>
              <a:rPr lang="en-US" sz="2600" b="1">
                <a:solidFill>
                  <a:srgbClr val="FE9F5D"/>
                </a:solidFill>
                <a:latin typeface="Glacial Indifference Bold"/>
                <a:ea typeface="Glacial Indifference Bold"/>
                <a:cs typeface="Glacial Indifference Bold"/>
                <a:sym typeface="Glacial Indifference Bold"/>
              </a:rPr>
              <a:t>Divert</a:t>
            </a:r>
            <a:r>
              <a:rPr lang="en-US" sz="2600">
                <a:solidFill>
                  <a:srgbClr val="FE9F5D"/>
                </a:solidFill>
                <a:latin typeface="Glacial Indifference"/>
                <a:ea typeface="Glacial Indifference"/>
                <a:cs typeface="Glacial Indifference"/>
                <a:sym typeface="Glacial Indifference"/>
              </a:rPr>
              <a:t> – create a distraction to redirect the focus elsewhere so the impacted person can leave.</a:t>
            </a:r>
          </a:p>
          <a:p>
            <a:pPr algn="l">
              <a:lnSpc>
                <a:spcPts val="3640"/>
              </a:lnSpc>
            </a:pPr>
            <a:endParaRPr lang="en-US" sz="2600">
              <a:solidFill>
                <a:srgbClr val="FE9F5D"/>
              </a:solidFill>
              <a:latin typeface="Glacial Indifference"/>
              <a:ea typeface="Glacial Indifference"/>
              <a:cs typeface="Glacial Indifference"/>
              <a:sym typeface="Glacial Indifference"/>
            </a:endParaRPr>
          </a:p>
          <a:p>
            <a:pPr algn="l">
              <a:lnSpc>
                <a:spcPts val="3640"/>
              </a:lnSpc>
            </a:pPr>
            <a:r>
              <a:rPr lang="en-US" sz="2600">
                <a:solidFill>
                  <a:srgbClr val="FE9F5D"/>
                </a:solidFill>
                <a:latin typeface="Glacial Indifference"/>
                <a:ea typeface="Glacial Indifference"/>
                <a:cs typeface="Glacial Indifference"/>
                <a:sym typeface="Glacial Indifference"/>
              </a:rPr>
              <a:t>More information on this is available at: https://deanofstudents.catholic.edu/sexual-assault/empowered-bystander/index.html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rot="9777091">
            <a:off x="9188763" y="-5135391"/>
            <a:ext cx="12593372" cy="9679254"/>
          </a:xfrm>
          <a:custGeom>
            <a:avLst/>
            <a:gdLst/>
            <a:ahLst/>
            <a:cxnLst/>
            <a:rect l="l" t="t" r="r" b="b"/>
            <a:pathLst>
              <a:path w="12593372" h="9679254">
                <a:moveTo>
                  <a:pt x="0" y="0"/>
                </a:moveTo>
                <a:lnTo>
                  <a:pt x="12593372" y="0"/>
                </a:lnTo>
                <a:lnTo>
                  <a:pt x="12593372" y="9679254"/>
                </a:lnTo>
                <a:lnTo>
                  <a:pt x="0" y="9679254"/>
                </a:lnTo>
                <a:lnTo>
                  <a:pt x="0" y="0"/>
                </a:lnTo>
                <a:close/>
              </a:path>
            </a:pathLst>
          </a:custGeom>
          <a:blipFill>
            <a:blip r:embed="rId2">
              <a:extLst>
                <a:ext uri="{96DAC541-7B7A-43D3-8B79-37D633B846F1}">
                  <asvg:svgBlip xmlns:asvg="http://schemas.microsoft.com/office/drawing/2016/SVG/main" r:embed="rId3"/>
                </a:ext>
              </a:extLst>
            </a:blip>
            <a:stretch>
              <a:fillRect t="-16573" r="-364"/>
            </a:stretch>
          </a:blipFill>
        </p:spPr>
      </p:sp>
      <p:sp>
        <p:nvSpPr>
          <p:cNvPr id="3" name="Freeform 3"/>
          <p:cNvSpPr/>
          <p:nvPr/>
        </p:nvSpPr>
        <p:spPr>
          <a:xfrm rot="1290039">
            <a:off x="-5290940" y="2711047"/>
            <a:ext cx="12639279" cy="11283429"/>
          </a:xfrm>
          <a:custGeom>
            <a:avLst/>
            <a:gdLst/>
            <a:ahLst/>
            <a:cxnLst/>
            <a:rect l="l" t="t" r="r" b="b"/>
            <a:pathLst>
              <a:path w="12639279" h="11283429">
                <a:moveTo>
                  <a:pt x="0" y="0"/>
                </a:moveTo>
                <a:lnTo>
                  <a:pt x="12639280" y="0"/>
                </a:lnTo>
                <a:lnTo>
                  <a:pt x="12639280" y="11283430"/>
                </a:lnTo>
                <a:lnTo>
                  <a:pt x="0" y="11283430"/>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sp>
      <p:sp>
        <p:nvSpPr>
          <p:cNvPr id="4" name="TextBox 4"/>
          <p:cNvSpPr txBox="1"/>
          <p:nvPr/>
        </p:nvSpPr>
        <p:spPr>
          <a:xfrm>
            <a:off x="1670781" y="1741085"/>
            <a:ext cx="14946438" cy="1451148"/>
          </a:xfrm>
          <a:prstGeom prst="rect">
            <a:avLst/>
          </a:prstGeom>
        </p:spPr>
        <p:txBody>
          <a:bodyPr lIns="0" tIns="0" rIns="0" bIns="0" rtlCol="0" anchor="t">
            <a:spAutoFit/>
          </a:bodyPr>
          <a:lstStyle/>
          <a:p>
            <a:pPr algn="ctr">
              <a:lnSpc>
                <a:spcPts val="12034"/>
              </a:lnSpc>
            </a:pPr>
            <a:r>
              <a:rPr lang="en-US" sz="8595">
                <a:solidFill>
                  <a:srgbClr val="DA72A3"/>
                </a:solidFill>
                <a:latin typeface="Abril Fatface"/>
                <a:ea typeface="Abril Fatface"/>
                <a:cs typeface="Abril Fatface"/>
                <a:sym typeface="Abril Fatface"/>
              </a:rPr>
              <a:t>Office of the Dean of Students</a:t>
            </a:r>
          </a:p>
        </p:txBody>
      </p:sp>
      <p:sp>
        <p:nvSpPr>
          <p:cNvPr id="5" name="TextBox 5"/>
          <p:cNvSpPr txBox="1"/>
          <p:nvPr/>
        </p:nvSpPr>
        <p:spPr>
          <a:xfrm>
            <a:off x="3861144" y="3365698"/>
            <a:ext cx="10565712" cy="5537402"/>
          </a:xfrm>
          <a:prstGeom prst="rect">
            <a:avLst/>
          </a:prstGeom>
        </p:spPr>
        <p:txBody>
          <a:bodyPr lIns="0" tIns="0" rIns="0" bIns="0" rtlCol="0" anchor="t">
            <a:spAutoFit/>
          </a:bodyPr>
          <a:lstStyle/>
          <a:p>
            <a:pPr algn="ctr">
              <a:lnSpc>
                <a:spcPts val="6376"/>
              </a:lnSpc>
            </a:pPr>
            <a:r>
              <a:rPr lang="en-US" sz="4554">
                <a:solidFill>
                  <a:srgbClr val="FE9F5D"/>
                </a:solidFill>
                <a:latin typeface="Glacial Indifference"/>
                <a:ea typeface="Glacial Indifference"/>
                <a:cs typeface="Glacial Indifference"/>
                <a:sym typeface="Glacial Indifference"/>
              </a:rPr>
              <a:t>Pryzbyla Student Center, Suite 353</a:t>
            </a:r>
          </a:p>
          <a:p>
            <a:pPr algn="ctr">
              <a:lnSpc>
                <a:spcPts val="6376"/>
              </a:lnSpc>
            </a:pPr>
            <a:endParaRPr lang="en-US" sz="4554">
              <a:solidFill>
                <a:srgbClr val="FE9F5D"/>
              </a:solidFill>
              <a:latin typeface="Glacial Indifference"/>
              <a:ea typeface="Glacial Indifference"/>
              <a:cs typeface="Glacial Indifference"/>
              <a:sym typeface="Glacial Indifference"/>
            </a:endParaRPr>
          </a:p>
          <a:p>
            <a:pPr algn="ctr">
              <a:lnSpc>
                <a:spcPts val="6376"/>
              </a:lnSpc>
            </a:pPr>
            <a:r>
              <a:rPr lang="en-US" sz="4554">
                <a:solidFill>
                  <a:srgbClr val="FE9F5D"/>
                </a:solidFill>
                <a:latin typeface="Glacial Indifference"/>
                <a:ea typeface="Glacial Indifference"/>
                <a:cs typeface="Glacial Indifference"/>
                <a:sym typeface="Glacial Indifference"/>
              </a:rPr>
              <a:t>Email: cua-deanofstudents@cua.edu</a:t>
            </a:r>
          </a:p>
          <a:p>
            <a:pPr algn="ctr">
              <a:lnSpc>
                <a:spcPts val="6376"/>
              </a:lnSpc>
            </a:pPr>
            <a:endParaRPr lang="en-US" sz="4554">
              <a:solidFill>
                <a:srgbClr val="FE9F5D"/>
              </a:solidFill>
              <a:latin typeface="Glacial Indifference"/>
              <a:ea typeface="Glacial Indifference"/>
              <a:cs typeface="Glacial Indifference"/>
              <a:sym typeface="Glacial Indifference"/>
            </a:endParaRPr>
          </a:p>
          <a:p>
            <a:pPr algn="ctr">
              <a:lnSpc>
                <a:spcPts val="6376"/>
              </a:lnSpc>
            </a:pPr>
            <a:r>
              <a:rPr lang="en-US" sz="4554">
                <a:solidFill>
                  <a:srgbClr val="FE9F5D"/>
                </a:solidFill>
                <a:latin typeface="Glacial Indifference"/>
                <a:ea typeface="Glacial Indifference"/>
                <a:cs typeface="Glacial Indifference"/>
                <a:sym typeface="Glacial Indifference"/>
              </a:rPr>
              <a:t>Phone: (202) 319-5619</a:t>
            </a:r>
          </a:p>
          <a:p>
            <a:pPr algn="ctr">
              <a:lnSpc>
                <a:spcPts val="6376"/>
              </a:lnSpc>
            </a:pPr>
            <a:endParaRPr lang="en-US" sz="4554">
              <a:solidFill>
                <a:srgbClr val="FE9F5D"/>
              </a:solidFill>
              <a:latin typeface="Glacial Indifference"/>
              <a:ea typeface="Glacial Indifference"/>
              <a:cs typeface="Glacial Indifference"/>
              <a:sym typeface="Glacial Indifference"/>
            </a:endParaRPr>
          </a:p>
          <a:p>
            <a:pPr algn="ctr">
              <a:lnSpc>
                <a:spcPts val="6376"/>
              </a:lnSpc>
            </a:pPr>
            <a:r>
              <a:rPr lang="en-US" sz="4554">
                <a:solidFill>
                  <a:srgbClr val="FE9F5D"/>
                </a:solidFill>
                <a:latin typeface="Glacial Indifference"/>
                <a:ea typeface="Glacial Indifference"/>
                <a:cs typeface="Glacial Indifference"/>
                <a:sym typeface="Glacial Indifference"/>
              </a:rPr>
              <a:t>Website: http://deanofstudents.cua.edu/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638</Words>
  <Application>Microsoft Office PowerPoint</Application>
  <PresentationFormat>Custom</PresentationFormat>
  <Paragraphs>50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Abril Fatface</vt:lpstr>
      <vt:lpstr>Arial</vt:lpstr>
      <vt:lpstr>Glacial Indifference</vt:lpstr>
      <vt:lpstr>Glacial Indifference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 24 Study Abroad Pre-Departure Orientation</dc:title>
  <cp:lastModifiedBy>Quidzinski, Maddy S 24QUIDZINSKI</cp:lastModifiedBy>
  <cp:revision>2</cp:revision>
  <dcterms:created xsi:type="dcterms:W3CDTF">2006-08-16T00:00:00Z</dcterms:created>
  <dcterms:modified xsi:type="dcterms:W3CDTF">2024-10-22T13:43:09Z</dcterms:modified>
  <dc:identifier>DAGB3C5Idv4</dc:identifier>
</cp:coreProperties>
</file>